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presProps.xml" ContentType="application/vnd.openxmlformats-officedocument.presentationml.presProps+xml"/>
  <Override PartName="/ppt/media/image57.png" ContentType="image/png"/>
  <Override PartName="/ppt/media/image1.png" ContentType="image/png"/>
  <Override PartName="/ppt/media/image59.jpeg" ContentType="image/jpeg"/>
  <Override PartName="/ppt/media/image7.jpeg" ContentType="image/jpeg"/>
  <Override PartName="/ppt/media/image31.png" ContentType="image/png"/>
  <Override PartName="/ppt/media/image58.png" ContentType="image/png"/>
  <Override PartName="/ppt/media/image130.png" ContentType="image/png"/>
  <Override PartName="/ppt/media/image2.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120.png" ContentType="image/png"/>
  <Override PartName="/ppt/media/image48.png" ContentType="image/png"/>
  <Override PartName="/ppt/media/image121.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140.png" ContentType="image/png"/>
  <Override PartName="/ppt/media/image69.png" ContentType="image/png"/>
  <Override PartName="/ppt/media/image141.png" ContentType="image/png"/>
  <Override PartName="/ppt/media/image73.png" ContentType="image/png"/>
  <Override PartName="/ppt/media/image76.png" ContentType="image/pn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1.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dt" idx="2"/>
          </p:nvPr>
        </p:nvSpPr>
        <p:spPr/>
        <p:txBody>
          <a:bodyPr/>
          <a:p>
            <a:r>
              <a:rPr lang="fr-CH"/>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2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dt" idx="2"/>
          </p:nvPr>
        </p:nvSpPr>
        <p:spPr/>
        <p:txBody>
          <a:bodyPr/>
          <a:p>
            <a:r>
              <a:rPr lang="fr-CH"/>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3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3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3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3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dt" idx="2"/>
          </p:nvPr>
        </p:nvSpPr>
        <p:spPr/>
        <p:txBody>
          <a:bodyPr/>
          <a:p>
            <a:r>
              <a:rPr lang="fr-CH"/>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3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3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3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3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4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4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dt" idx="2"/>
          </p:nvPr>
        </p:nvSpPr>
        <p:spPr/>
        <p:txBody>
          <a:bodyPr/>
          <a:p>
            <a:r>
              <a:rPr lang="fr-CH"/>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p>
            <a:r>
              <a:t>Footer</a:t>
            </a:r>
          </a:p>
        </p:txBody>
      </p:sp>
      <p:sp>
        <p:nvSpPr>
          <p:cNvPr id="3" name="PlaceHolder 2"/>
          <p:cNvSpPr>
            <a:spLocks noGrp="1"/>
          </p:cNvSpPr>
          <p:nvPr>
            <p:ph type="dt" idx="4"/>
          </p:nvPr>
        </p:nvSpPr>
        <p:spPr/>
        <p:txBody>
          <a:bodyPr/>
          <a:p>
            <a:r>
              <a:rPr lang="fr-CH"/>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49"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fr-CH" sz="3200" spc="-1" strike="noStrike">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dt" idx="4"/>
          </p:nvPr>
        </p:nvSpPr>
        <p:spPr/>
        <p:txBody>
          <a:bodyPr/>
          <a:p>
            <a:r>
              <a:rPr lang="fr-CH"/>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51"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fr-CH" sz="3200" spc="-1" strike="noStrike">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dt" idx="4"/>
          </p:nvPr>
        </p:nvSpPr>
        <p:spPr/>
        <p:txBody>
          <a:bodyPr/>
          <a:p>
            <a:r>
              <a:rPr lang="fr-CH"/>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5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5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dt" idx="4"/>
          </p:nvPr>
        </p:nvSpPr>
        <p:spPr/>
        <p:txBody>
          <a:bodyPr/>
          <a:p>
            <a:r>
              <a:rPr lang="fr-CH"/>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dt" idx="4"/>
          </p:nvPr>
        </p:nvSpPr>
        <p:spPr/>
        <p:txBody>
          <a:bodyPr/>
          <a:p>
            <a:r>
              <a:rPr lang="fr-CH"/>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fr-CH" sz="3200" spc="-1" strike="noStrike">
              <a:latin typeface="Arial"/>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dt" idx="4"/>
          </p:nvPr>
        </p:nvSpPr>
        <p:spPr/>
        <p:txBody>
          <a:bodyPr/>
          <a:p>
            <a:r>
              <a:rPr lang="fr-CH"/>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5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5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6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dt" idx="4"/>
          </p:nvPr>
        </p:nvSpPr>
        <p:spPr/>
        <p:txBody>
          <a:bodyPr/>
          <a:p>
            <a:r>
              <a:rPr lang="fr-CH"/>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fr-CH"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dt" idx="2"/>
          </p:nvPr>
        </p:nvSpPr>
        <p:spPr/>
        <p:txBody>
          <a:bodyPr/>
          <a:p>
            <a:r>
              <a:rPr lang="fr-CH"/>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62"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6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4"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dt" idx="4"/>
          </p:nvPr>
        </p:nvSpPr>
        <p:spPr/>
        <p:txBody>
          <a:bodyPr/>
          <a:p>
            <a:r>
              <a:rPr lang="fr-CH"/>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6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8"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dt" idx="4"/>
          </p:nvPr>
        </p:nvSpPr>
        <p:spPr/>
        <p:txBody>
          <a:bodyPr/>
          <a:p>
            <a:r>
              <a:rPr lang="fr-CH"/>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70"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71"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dt" idx="4"/>
          </p:nvPr>
        </p:nvSpPr>
        <p:spPr/>
        <p:txBody>
          <a:bodyPr/>
          <a:p>
            <a:r>
              <a:rPr lang="fr-CH"/>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7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7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7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76"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7" name="PlaceHolder 6"/>
          <p:cNvSpPr>
            <a:spLocks noGrp="1"/>
          </p:cNvSpPr>
          <p:nvPr>
            <p:ph type="ftr" idx="3"/>
          </p:nvPr>
        </p:nvSpPr>
        <p:spPr/>
        <p:txBody>
          <a:bodyPr/>
          <a:p>
            <a:r>
              <a:t>Footer</a:t>
            </a:r>
          </a:p>
        </p:txBody>
      </p:sp>
      <p:sp>
        <p:nvSpPr>
          <p:cNvPr id="8" name="PlaceHolder 7"/>
          <p:cNvSpPr>
            <a:spLocks noGrp="1"/>
          </p:cNvSpPr>
          <p:nvPr>
            <p:ph type="dt" idx="4"/>
          </p:nvPr>
        </p:nvSpPr>
        <p:spPr/>
        <p:txBody>
          <a:bodyPr/>
          <a:p>
            <a:r>
              <a:rPr lang="fr-CH"/>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78"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79"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80"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81"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82"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83"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9" name="PlaceHolder 8"/>
          <p:cNvSpPr>
            <a:spLocks noGrp="1"/>
          </p:cNvSpPr>
          <p:nvPr>
            <p:ph type="ftr" idx="3"/>
          </p:nvPr>
        </p:nvSpPr>
        <p:spPr/>
        <p:txBody>
          <a:bodyPr/>
          <a:p>
            <a:r>
              <a:t>Footer</a:t>
            </a:r>
          </a:p>
        </p:txBody>
      </p:sp>
      <p:sp>
        <p:nvSpPr>
          <p:cNvPr id="10" name="PlaceHolder 9"/>
          <p:cNvSpPr>
            <a:spLocks noGrp="1"/>
          </p:cNvSpPr>
          <p:nvPr>
            <p:ph type="dt" idx="4"/>
          </p:nvPr>
        </p:nvSpPr>
        <p:spPr/>
        <p:txBody>
          <a:bodyPr/>
          <a:p>
            <a:r>
              <a:rPr lang="fr-CH"/>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dt" idx="6"/>
          </p:nvPr>
        </p:nvSpPr>
        <p:spPr/>
        <p:txBody>
          <a:bodyPr/>
          <a:p>
            <a:r>
              <a:rPr lang="fr-CH"/>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91"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fr-CH"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dt" idx="6"/>
          </p:nvPr>
        </p:nvSpPr>
        <p:spPr/>
        <p:txBody>
          <a:bodyPr/>
          <a:p>
            <a:r>
              <a:rPr lang="fr-CH"/>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93"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fr-CH"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dt" idx="6"/>
          </p:nvPr>
        </p:nvSpPr>
        <p:spPr/>
        <p:txBody>
          <a:bodyPr/>
          <a:p>
            <a:r>
              <a:rPr lang="fr-CH"/>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9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9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dt" idx="6"/>
          </p:nvPr>
        </p:nvSpPr>
        <p:spPr/>
        <p:txBody>
          <a:bodyPr/>
          <a:p>
            <a:r>
              <a:rPr lang="fr-CH"/>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dt" idx="6"/>
          </p:nvPr>
        </p:nvSpPr>
        <p:spPr/>
        <p:txBody>
          <a:bodyPr/>
          <a:p>
            <a:r>
              <a:rPr lang="fr-CH"/>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fr-CH"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dt" idx="2"/>
          </p:nvPr>
        </p:nvSpPr>
        <p:spPr/>
        <p:txBody>
          <a:bodyPr/>
          <a:p>
            <a:r>
              <a:rPr lang="fr-CH"/>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fr-CH"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dt" idx="6"/>
          </p:nvPr>
        </p:nvSpPr>
        <p:spPr/>
        <p:txBody>
          <a:bodyPr/>
          <a:p>
            <a:r>
              <a:rPr lang="fr-CH"/>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0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0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10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dt" idx="6"/>
          </p:nvPr>
        </p:nvSpPr>
        <p:spPr/>
        <p:txBody>
          <a:bodyPr/>
          <a:p>
            <a:r>
              <a:rPr lang="fr-CH"/>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0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10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06"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dt" idx="6"/>
          </p:nvPr>
        </p:nvSpPr>
        <p:spPr/>
        <p:txBody>
          <a:bodyPr/>
          <a:p>
            <a:r>
              <a:rPr lang="fr-CH"/>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0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0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10"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dt" idx="6"/>
          </p:nvPr>
        </p:nvSpPr>
        <p:spPr/>
        <p:txBody>
          <a:bodyPr/>
          <a:p>
            <a:r>
              <a:rPr lang="fr-CH"/>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12"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13"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dt" idx="6"/>
          </p:nvPr>
        </p:nvSpPr>
        <p:spPr/>
        <p:txBody>
          <a:bodyPr/>
          <a:p>
            <a:r>
              <a:rPr lang="fr-CH"/>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1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1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1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18"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dt" idx="6"/>
          </p:nvPr>
        </p:nvSpPr>
        <p:spPr/>
        <p:txBody>
          <a:bodyPr/>
          <a:p>
            <a:r>
              <a:rPr lang="fr-CH"/>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20"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21"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22"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23"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24"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25"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dt" idx="6"/>
          </p:nvPr>
        </p:nvSpPr>
        <p:spPr/>
        <p:txBody>
          <a:bodyPr/>
          <a:p>
            <a:r>
              <a:rPr lang="fr-CH"/>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dt" idx="8"/>
          </p:nvPr>
        </p:nvSpPr>
        <p:spPr/>
        <p:txBody>
          <a:bodyPr/>
          <a:p>
            <a:r>
              <a:rPr lang="fr-CH"/>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3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fr-CH"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dt" idx="8"/>
          </p:nvPr>
        </p:nvSpPr>
        <p:spPr/>
        <p:txBody>
          <a:bodyPr/>
          <a:p>
            <a:r>
              <a:rPr lang="fr-CH"/>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3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fr-CH"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dt" idx="8"/>
          </p:nvPr>
        </p:nvSpPr>
        <p:spPr/>
        <p:txBody>
          <a:bodyPr/>
          <a:p>
            <a:r>
              <a:rPr lang="fr-CH"/>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1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dt" idx="2"/>
          </p:nvPr>
        </p:nvSpPr>
        <p:spPr/>
        <p:txBody>
          <a:bodyPr/>
          <a:p>
            <a:r>
              <a:rPr lang="fr-CH"/>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3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13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dt" idx="8"/>
          </p:nvPr>
        </p:nvSpPr>
        <p:spPr/>
        <p:txBody>
          <a:bodyPr/>
          <a:p>
            <a:r>
              <a:rPr lang="fr-CH"/>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dt" idx="8"/>
          </p:nvPr>
        </p:nvSpPr>
        <p:spPr/>
        <p:txBody>
          <a:bodyPr/>
          <a:p>
            <a:r>
              <a:rPr lang="fr-CH"/>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0"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fr-CH"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dt" idx="8"/>
          </p:nvPr>
        </p:nvSpPr>
        <p:spPr/>
        <p:txBody>
          <a:bodyPr/>
          <a:p>
            <a:r>
              <a:rPr lang="fr-CH"/>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4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4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14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dt" idx="8"/>
          </p:nvPr>
        </p:nvSpPr>
        <p:spPr/>
        <p:txBody>
          <a:bodyPr/>
          <a:p>
            <a:r>
              <a:rPr lang="fr-CH"/>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4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14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48"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dt" idx="8"/>
          </p:nvPr>
        </p:nvSpPr>
        <p:spPr/>
        <p:txBody>
          <a:bodyPr/>
          <a:p>
            <a:r>
              <a:rPr lang="fr-CH"/>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5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5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52"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dt" idx="8"/>
          </p:nvPr>
        </p:nvSpPr>
        <p:spPr/>
        <p:txBody>
          <a:bodyPr/>
          <a:p>
            <a:r>
              <a:rPr lang="fr-CH"/>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54"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55"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dt" idx="8"/>
          </p:nvPr>
        </p:nvSpPr>
        <p:spPr/>
        <p:txBody>
          <a:bodyPr/>
          <a:p>
            <a:r>
              <a:rPr lang="fr-CH"/>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5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5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5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60"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dt" idx="8"/>
          </p:nvPr>
        </p:nvSpPr>
        <p:spPr/>
        <p:txBody>
          <a:bodyPr/>
          <a:p>
            <a:r>
              <a:rPr lang="fr-CH"/>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62"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63"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64"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65"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66"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67"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dt" idx="8"/>
          </p:nvPr>
        </p:nvSpPr>
        <p:spPr/>
        <p:txBody>
          <a:bodyPr/>
          <a:p>
            <a:r>
              <a:rPr lang="fr-CH"/>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p>
            <a:r>
              <a:t>Footer</a:t>
            </a:r>
          </a:p>
        </p:txBody>
      </p:sp>
      <p:sp>
        <p:nvSpPr>
          <p:cNvPr id="3" name="PlaceHolder 2"/>
          <p:cNvSpPr>
            <a:spLocks noGrp="1"/>
          </p:cNvSpPr>
          <p:nvPr>
            <p:ph type="dt" idx="10"/>
          </p:nvPr>
        </p:nvSpPr>
        <p:spPr/>
        <p:txBody>
          <a:bodyPr/>
          <a:p>
            <a:r>
              <a:rPr lang="fr-CH"/>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dt" idx="2"/>
          </p:nvPr>
        </p:nvSpPr>
        <p:spPr/>
        <p:txBody>
          <a:bodyPr/>
          <a:p>
            <a:r>
              <a:rPr lang="fr-CH"/>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75"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fr-CH" sz="3200" spc="-1" strike="noStrike">
              <a:latin typeface="Arial"/>
            </a:endParaRPr>
          </a:p>
        </p:txBody>
      </p:sp>
      <p:sp>
        <p:nvSpPr>
          <p:cNvPr id="4" name="PlaceHolder 3"/>
          <p:cNvSpPr>
            <a:spLocks noGrp="1"/>
          </p:cNvSpPr>
          <p:nvPr>
            <p:ph type="ftr" idx="9"/>
          </p:nvPr>
        </p:nvSpPr>
        <p:spPr/>
        <p:txBody>
          <a:bodyPr/>
          <a:p>
            <a:r>
              <a:t>Footer</a:t>
            </a:r>
          </a:p>
        </p:txBody>
      </p:sp>
      <p:sp>
        <p:nvSpPr>
          <p:cNvPr id="5" name="PlaceHolder 4"/>
          <p:cNvSpPr>
            <a:spLocks noGrp="1"/>
          </p:cNvSpPr>
          <p:nvPr>
            <p:ph type="dt" idx="10"/>
          </p:nvPr>
        </p:nvSpPr>
        <p:spPr/>
        <p:txBody>
          <a:bodyPr/>
          <a:p>
            <a:r>
              <a:rPr lang="fr-CH"/>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77"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fr-CH" sz="3200" spc="-1" strike="noStrike">
              <a:latin typeface="Arial"/>
            </a:endParaRPr>
          </a:p>
        </p:txBody>
      </p:sp>
      <p:sp>
        <p:nvSpPr>
          <p:cNvPr id="4" name="PlaceHolder 3"/>
          <p:cNvSpPr>
            <a:spLocks noGrp="1"/>
          </p:cNvSpPr>
          <p:nvPr>
            <p:ph type="ftr" idx="9"/>
          </p:nvPr>
        </p:nvSpPr>
        <p:spPr/>
        <p:txBody>
          <a:bodyPr/>
          <a:p>
            <a:r>
              <a:t>Footer</a:t>
            </a:r>
          </a:p>
        </p:txBody>
      </p:sp>
      <p:sp>
        <p:nvSpPr>
          <p:cNvPr id="5" name="PlaceHolder 4"/>
          <p:cNvSpPr>
            <a:spLocks noGrp="1"/>
          </p:cNvSpPr>
          <p:nvPr>
            <p:ph type="dt" idx="10"/>
          </p:nvPr>
        </p:nvSpPr>
        <p:spPr/>
        <p:txBody>
          <a:bodyPr/>
          <a:p>
            <a:r>
              <a:rPr lang="fr-CH"/>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7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18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5" name="PlaceHolder 4"/>
          <p:cNvSpPr>
            <a:spLocks noGrp="1"/>
          </p:cNvSpPr>
          <p:nvPr>
            <p:ph type="ftr" idx="9"/>
          </p:nvPr>
        </p:nvSpPr>
        <p:spPr/>
        <p:txBody>
          <a:bodyPr/>
          <a:p>
            <a:r>
              <a:t>Footer</a:t>
            </a:r>
          </a:p>
        </p:txBody>
      </p:sp>
      <p:sp>
        <p:nvSpPr>
          <p:cNvPr id="6" name="PlaceHolder 5"/>
          <p:cNvSpPr>
            <a:spLocks noGrp="1"/>
          </p:cNvSpPr>
          <p:nvPr>
            <p:ph type="dt" idx="10"/>
          </p:nvPr>
        </p:nvSpPr>
        <p:spPr/>
        <p:txBody>
          <a:bodyPr/>
          <a:p>
            <a:r>
              <a:rPr lang="fr-CH"/>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3" name="PlaceHolder 2"/>
          <p:cNvSpPr>
            <a:spLocks noGrp="1"/>
          </p:cNvSpPr>
          <p:nvPr>
            <p:ph type="ftr" idx="9"/>
          </p:nvPr>
        </p:nvSpPr>
        <p:spPr/>
        <p:txBody>
          <a:bodyPr/>
          <a:p>
            <a:r>
              <a:t>Footer</a:t>
            </a:r>
          </a:p>
        </p:txBody>
      </p:sp>
      <p:sp>
        <p:nvSpPr>
          <p:cNvPr id="4" name="PlaceHolder 3"/>
          <p:cNvSpPr>
            <a:spLocks noGrp="1"/>
          </p:cNvSpPr>
          <p:nvPr>
            <p:ph type="dt" idx="10"/>
          </p:nvPr>
        </p:nvSpPr>
        <p:spPr/>
        <p:txBody>
          <a:bodyPr/>
          <a:p>
            <a:r>
              <a:rPr lang="fr-CH"/>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2"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fr-CH" sz="3200" spc="-1" strike="noStrike">
              <a:latin typeface="Arial"/>
            </a:endParaRPr>
          </a:p>
        </p:txBody>
      </p:sp>
      <p:sp>
        <p:nvSpPr>
          <p:cNvPr id="3" name="PlaceHolder 2"/>
          <p:cNvSpPr>
            <a:spLocks noGrp="1"/>
          </p:cNvSpPr>
          <p:nvPr>
            <p:ph type="ftr" idx="9"/>
          </p:nvPr>
        </p:nvSpPr>
        <p:spPr/>
        <p:txBody>
          <a:bodyPr/>
          <a:p>
            <a:r>
              <a:t>Footer</a:t>
            </a:r>
          </a:p>
        </p:txBody>
      </p:sp>
      <p:sp>
        <p:nvSpPr>
          <p:cNvPr id="4" name="PlaceHolder 3"/>
          <p:cNvSpPr>
            <a:spLocks noGrp="1"/>
          </p:cNvSpPr>
          <p:nvPr>
            <p:ph type="dt" idx="10"/>
          </p:nvPr>
        </p:nvSpPr>
        <p:spPr/>
        <p:txBody>
          <a:bodyPr/>
          <a:p>
            <a:r>
              <a:rPr lang="fr-CH"/>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8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8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18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9"/>
          </p:nvPr>
        </p:nvSpPr>
        <p:spPr/>
        <p:txBody>
          <a:bodyPr/>
          <a:p>
            <a:r>
              <a:t>Footer</a:t>
            </a:r>
          </a:p>
        </p:txBody>
      </p:sp>
      <p:sp>
        <p:nvSpPr>
          <p:cNvPr id="7" name="PlaceHolder 6"/>
          <p:cNvSpPr>
            <a:spLocks noGrp="1"/>
          </p:cNvSpPr>
          <p:nvPr>
            <p:ph type="dt" idx="10"/>
          </p:nvPr>
        </p:nvSpPr>
        <p:spPr/>
        <p:txBody>
          <a:bodyPr/>
          <a:p>
            <a:r>
              <a:rPr lang="fr-CH"/>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8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18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90"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9"/>
          </p:nvPr>
        </p:nvSpPr>
        <p:spPr/>
        <p:txBody>
          <a:bodyPr/>
          <a:p>
            <a:r>
              <a:t>Footer</a:t>
            </a:r>
          </a:p>
        </p:txBody>
      </p:sp>
      <p:sp>
        <p:nvSpPr>
          <p:cNvPr id="7" name="PlaceHolder 6"/>
          <p:cNvSpPr>
            <a:spLocks noGrp="1"/>
          </p:cNvSpPr>
          <p:nvPr>
            <p:ph type="dt" idx="10"/>
          </p:nvPr>
        </p:nvSpPr>
        <p:spPr/>
        <p:txBody>
          <a:bodyPr/>
          <a:p>
            <a:r>
              <a:rPr lang="fr-CH"/>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9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9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94"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9"/>
          </p:nvPr>
        </p:nvSpPr>
        <p:spPr/>
        <p:txBody>
          <a:bodyPr/>
          <a:p>
            <a:r>
              <a:t>Footer</a:t>
            </a:r>
          </a:p>
        </p:txBody>
      </p:sp>
      <p:sp>
        <p:nvSpPr>
          <p:cNvPr id="7" name="PlaceHolder 6"/>
          <p:cNvSpPr>
            <a:spLocks noGrp="1"/>
          </p:cNvSpPr>
          <p:nvPr>
            <p:ph type="dt" idx="10"/>
          </p:nvPr>
        </p:nvSpPr>
        <p:spPr/>
        <p:txBody>
          <a:bodyPr/>
          <a:p>
            <a:r>
              <a:rPr lang="fr-CH"/>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96"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97"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5" name="PlaceHolder 4"/>
          <p:cNvSpPr>
            <a:spLocks noGrp="1"/>
          </p:cNvSpPr>
          <p:nvPr>
            <p:ph type="ftr" idx="9"/>
          </p:nvPr>
        </p:nvSpPr>
        <p:spPr/>
        <p:txBody>
          <a:bodyPr/>
          <a:p>
            <a:r>
              <a:t>Footer</a:t>
            </a:r>
          </a:p>
        </p:txBody>
      </p:sp>
      <p:sp>
        <p:nvSpPr>
          <p:cNvPr id="6" name="PlaceHolder 5"/>
          <p:cNvSpPr>
            <a:spLocks noGrp="1"/>
          </p:cNvSpPr>
          <p:nvPr>
            <p:ph type="dt" idx="10"/>
          </p:nvPr>
        </p:nvSpPr>
        <p:spPr/>
        <p:txBody>
          <a:bodyPr/>
          <a:p>
            <a:r>
              <a:rPr lang="fr-CH"/>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9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0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0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02"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7" name="PlaceHolder 6"/>
          <p:cNvSpPr>
            <a:spLocks noGrp="1"/>
          </p:cNvSpPr>
          <p:nvPr>
            <p:ph type="ftr" idx="9"/>
          </p:nvPr>
        </p:nvSpPr>
        <p:spPr/>
        <p:txBody>
          <a:bodyPr/>
          <a:p>
            <a:r>
              <a:t>Footer</a:t>
            </a:r>
          </a:p>
        </p:txBody>
      </p:sp>
      <p:sp>
        <p:nvSpPr>
          <p:cNvPr id="8" name="PlaceHolder 7"/>
          <p:cNvSpPr>
            <a:spLocks noGrp="1"/>
          </p:cNvSpPr>
          <p:nvPr>
            <p:ph type="dt" idx="10"/>
          </p:nvPr>
        </p:nvSpPr>
        <p:spPr/>
        <p:txBody>
          <a:bodyPr/>
          <a:p>
            <a:r>
              <a:rPr lang="fr-CH"/>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fr-CH"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dt" idx="2"/>
          </p:nvPr>
        </p:nvSpPr>
        <p:spPr/>
        <p:txBody>
          <a:bodyPr/>
          <a:p>
            <a:r>
              <a:rPr lang="fr-CH"/>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204"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05"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06"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07"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08"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09"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9" name="PlaceHolder 8"/>
          <p:cNvSpPr>
            <a:spLocks noGrp="1"/>
          </p:cNvSpPr>
          <p:nvPr>
            <p:ph type="ftr" idx="9"/>
          </p:nvPr>
        </p:nvSpPr>
        <p:spPr/>
        <p:txBody>
          <a:bodyPr/>
          <a:p>
            <a:r>
              <a:t>Footer</a:t>
            </a:r>
          </a:p>
        </p:txBody>
      </p:sp>
      <p:sp>
        <p:nvSpPr>
          <p:cNvPr id="10" name="PlaceHolder 9"/>
          <p:cNvSpPr>
            <a:spLocks noGrp="1"/>
          </p:cNvSpPr>
          <p:nvPr>
            <p:ph type="dt" idx="10"/>
          </p:nvPr>
        </p:nvSpPr>
        <p:spPr/>
        <p:txBody>
          <a:bodyPr/>
          <a:p>
            <a:r>
              <a:rPr lang="fr-CH"/>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dt" idx="12"/>
          </p:nvPr>
        </p:nvSpPr>
        <p:spPr/>
        <p:txBody>
          <a:bodyPr/>
          <a:p>
            <a:r>
              <a:rPr lang="fr-CH"/>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21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fr-CH"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dt" idx="12"/>
          </p:nvPr>
        </p:nvSpPr>
        <p:spPr/>
        <p:txBody>
          <a:bodyPr/>
          <a:p>
            <a:r>
              <a:rPr lang="fr-CH"/>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21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fr-CH"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dt" idx="12"/>
          </p:nvPr>
        </p:nvSpPr>
        <p:spPr/>
        <p:txBody>
          <a:bodyPr/>
          <a:p>
            <a:r>
              <a:rPr lang="fr-CH"/>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22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22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dt" idx="12"/>
          </p:nvPr>
        </p:nvSpPr>
        <p:spPr/>
        <p:txBody>
          <a:bodyPr/>
          <a:p>
            <a:r>
              <a:rPr lang="fr-CH"/>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dt" idx="12"/>
          </p:nvPr>
        </p:nvSpPr>
        <p:spPr/>
        <p:txBody>
          <a:bodyPr/>
          <a:p>
            <a:r>
              <a:rPr lang="fr-CH"/>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fr-CH" sz="32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dt" idx="12"/>
          </p:nvPr>
        </p:nvSpPr>
        <p:spPr/>
        <p:txBody>
          <a:bodyPr/>
          <a:p>
            <a:r>
              <a:rPr lang="fr-CH"/>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22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2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22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dt" idx="12"/>
          </p:nvPr>
        </p:nvSpPr>
        <p:spPr/>
        <p:txBody>
          <a:bodyPr/>
          <a:p>
            <a:r>
              <a:rPr lang="fr-CH"/>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23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23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3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dt" idx="12"/>
          </p:nvPr>
        </p:nvSpPr>
        <p:spPr/>
        <p:txBody>
          <a:bodyPr/>
          <a:p>
            <a:r>
              <a:rPr lang="fr-CH"/>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23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3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3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dt" idx="12"/>
          </p:nvPr>
        </p:nvSpPr>
        <p:spPr/>
        <p:txBody>
          <a:bodyPr/>
          <a:p>
            <a:r>
              <a:rPr lang="fr-CH"/>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1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1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1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dt" idx="2"/>
          </p:nvPr>
        </p:nvSpPr>
        <p:spPr/>
        <p:txBody>
          <a:bodyPr/>
          <a:p>
            <a:r>
              <a:rPr lang="fr-CH"/>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23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3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dt" idx="12"/>
          </p:nvPr>
        </p:nvSpPr>
        <p:spPr/>
        <p:txBody>
          <a:bodyPr/>
          <a:p>
            <a:r>
              <a:rPr lang="fr-CH"/>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24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4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4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4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dt" idx="12"/>
          </p:nvPr>
        </p:nvSpPr>
        <p:spPr/>
        <p:txBody>
          <a:bodyPr/>
          <a:p>
            <a:r>
              <a:rPr lang="fr-CH"/>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24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4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4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4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5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5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fr-CH" sz="3200" spc="-1" strike="noStrike">
              <a:latin typeface="Arial"/>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dt" idx="12"/>
          </p:nvPr>
        </p:nvSpPr>
        <p:spPr/>
        <p:txBody>
          <a:bodyPr/>
          <a:p>
            <a:r>
              <a:rPr lang="fr-CH"/>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2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fr-CH" sz="3200" spc="-1" strike="noStrike">
              <a:latin typeface="Arial"/>
            </a:endParaRPr>
          </a:p>
        </p:txBody>
      </p:sp>
      <p:sp>
        <p:nvSpPr>
          <p:cNvPr id="2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dt" idx="2"/>
          </p:nvPr>
        </p:nvSpPr>
        <p:spPr/>
        <p:txBody>
          <a:bodyPr/>
          <a:p>
            <a:r>
              <a:rPr lang="fr-CH"/>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fr-CH" sz="4400" spc="-1" strike="noStrike">
              <a:latin typeface="Arial"/>
            </a:endParaRPr>
          </a:p>
        </p:txBody>
      </p:sp>
      <p:sp>
        <p:nvSpPr>
          <p:cNvPr id="2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fr-CH" sz="3200" spc="-1" strike="noStrike">
              <a:latin typeface="Arial"/>
            </a:endParaRPr>
          </a:p>
        </p:txBody>
      </p:sp>
      <p:sp>
        <p:nvSpPr>
          <p:cNvPr id="2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fr-CH"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dt" idx="2"/>
          </p:nvPr>
        </p:nvSpPr>
        <p:spPr/>
        <p:txBody>
          <a:bodyPr/>
          <a:p>
            <a:r>
              <a:rPr lang="fr-CH"/>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a:off x="0" y="5400000"/>
            <a:ext cx="10072080" cy="262080"/>
          </a:xfrm>
          <a:prstGeom prst="rect">
            <a:avLst/>
          </a:prstGeom>
          <a:solidFill>
            <a:srgbClr val="2c3e50"/>
          </a:solidFill>
          <a:ln w="10800">
            <a:noFill/>
          </a:ln>
        </p:spPr>
        <p:style>
          <a:lnRef idx="0"/>
          <a:fillRef idx="0"/>
          <a:effectRef idx="0"/>
          <a:fontRef idx="minor"/>
        </p:style>
      </p:sp>
      <p:sp>
        <p:nvSpPr>
          <p:cNvPr id="1" name=""/>
          <p:cNvSpPr/>
          <p:nvPr/>
        </p:nvSpPr>
        <p:spPr>
          <a:xfrm>
            <a:off x="0" y="0"/>
            <a:ext cx="10072080" cy="1207080"/>
          </a:xfrm>
          <a:prstGeom prst="rect">
            <a:avLst/>
          </a:prstGeom>
          <a:solidFill>
            <a:srgbClr val="2c3e50"/>
          </a:solidFill>
          <a:ln w="10800">
            <a:noFill/>
          </a:ln>
        </p:spPr>
        <p:style>
          <a:lnRef idx="0"/>
          <a:fillRef idx="0"/>
          <a:effectRef idx="0"/>
          <a:fontRef idx="minor"/>
        </p:style>
      </p:sp>
      <p:sp>
        <p:nvSpPr>
          <p:cNvPr id="2" name="PlaceHolder 1"/>
          <p:cNvSpPr>
            <a:spLocks noGrp="1"/>
          </p:cNvSpPr>
          <p:nvPr>
            <p:ph type="ftr" idx="1"/>
          </p:nvPr>
        </p:nvSpPr>
        <p:spPr>
          <a:xfrm>
            <a:off x="3420000" y="5400000"/>
            <a:ext cx="3232080" cy="262080"/>
          </a:xfrm>
          <a:prstGeom prst="rect">
            <a:avLst/>
          </a:prstGeom>
          <a:noFill/>
          <a:ln w="72000">
            <a:noFill/>
          </a:ln>
        </p:spPr>
        <p:txBody>
          <a:bodyPr lIns="0" rIns="0" tIns="0" bIns="0" anchor="t">
            <a:noAutofit/>
          </a:bodyPr>
          <a:lstStyle>
            <a:lvl1pPr algn="ctr">
              <a:lnSpc>
                <a:spcPct val="100000"/>
              </a:lnSpc>
              <a:buNone/>
              <a:tabLst>
                <a:tab algn="l" pos="0"/>
              </a:tabLst>
              <a:defRPr b="1" lang="fr-FR" sz="1800" spc="-1" strike="noStrike">
                <a:solidFill>
                  <a:srgbClr val="ffffff"/>
                </a:solidFill>
                <a:latin typeface="Source Sans Pro Black"/>
              </a:defRPr>
            </a:lvl1pPr>
          </a:lstStyle>
          <a:p>
            <a:pPr algn="ctr">
              <a:lnSpc>
                <a:spcPct val="100000"/>
              </a:lnSpc>
              <a:buNone/>
              <a:tabLst>
                <a:tab algn="l" pos="0"/>
              </a:tabLst>
            </a:pPr>
            <a:r>
              <a:rPr b="1" lang="fr-FR" sz="1800" spc="-1" strike="noStrike">
                <a:solidFill>
                  <a:srgbClr val="ffffff"/>
                </a:solidFill>
                <a:latin typeface="Source Sans Pro Black"/>
              </a:rPr>
              <a:t>&lt;footer&gt;</a:t>
            </a:r>
            <a:endParaRPr b="0" lang="fr-CH" sz="1800" spc="-1" strike="noStrike">
              <a:latin typeface="Times New Roman"/>
            </a:endParaRPr>
          </a:p>
        </p:txBody>
      </p:sp>
      <p:sp>
        <p:nvSpPr>
          <p:cNvPr id="3" name="PlaceHolder 2"/>
          <p:cNvSpPr>
            <a:spLocks noGrp="1"/>
          </p:cNvSpPr>
          <p:nvPr>
            <p:ph type="dt" idx="2"/>
          </p:nvPr>
        </p:nvSpPr>
        <p:spPr>
          <a:xfrm>
            <a:off x="360000" y="5400000"/>
            <a:ext cx="2872080" cy="262080"/>
          </a:xfrm>
          <a:prstGeom prst="rect">
            <a:avLst/>
          </a:prstGeom>
          <a:noFill/>
          <a:ln w="72000">
            <a:noFill/>
          </a:ln>
        </p:spPr>
        <p:txBody>
          <a:bodyPr lIns="0" rIns="0" tIns="0" bIns="0" anchor="t">
            <a:noAutofit/>
          </a:bodyPr>
          <a:lstStyle>
            <a:lvl1pPr>
              <a:defRPr b="0" lang="fr-CH" sz="1400" spc="-1" strike="noStrike">
                <a:latin typeface="Times New Roman"/>
              </a:defRPr>
            </a:lvl1pPr>
          </a:lstStyle>
          <a:p>
            <a:r>
              <a:rPr b="0" lang="fr-CH" sz="1400" spc="-1" strike="noStrike">
                <a:latin typeface="Times New Roman"/>
              </a:rPr>
              <a:t>&lt;date/time&gt;</a:t>
            </a:r>
            <a:endParaRPr b="0" lang="fr-CH" sz="1400" spc="-1" strike="noStrike">
              <a:latin typeface="Times New Roman"/>
            </a:endParaRPr>
          </a:p>
        </p:txBody>
      </p:sp>
      <p:sp>
        <p:nvSpPr>
          <p:cNvPr id="4" name="PlaceHolder 3"/>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fr-CH" sz="4400" spc="-1" strike="noStrike">
                <a:latin typeface="Arial"/>
              </a:rPr>
              <a:t>Click to edit the title text format</a:t>
            </a:r>
            <a:endParaRPr b="0" lang="fr-CH" sz="4400" spc="-1" strike="noStrike">
              <a:latin typeface="Arial"/>
            </a:endParaRPr>
          </a:p>
        </p:txBody>
      </p:sp>
      <p:sp>
        <p:nvSpPr>
          <p:cNvPr id="5" name="PlaceHolder 4"/>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CH" sz="3200" spc="-1" strike="noStrike">
                <a:latin typeface="Arial"/>
              </a:rPr>
              <a:t>Click to edit the outline text format</a:t>
            </a:r>
            <a:endParaRPr b="0" lang="fr-CH" sz="3200" spc="-1" strike="noStrike">
              <a:latin typeface="Arial"/>
            </a:endParaRPr>
          </a:p>
          <a:p>
            <a:pPr lvl="1" marL="864000" indent="-324000">
              <a:spcBef>
                <a:spcPts val="1134"/>
              </a:spcBef>
              <a:buClr>
                <a:srgbClr val="000000"/>
              </a:buClr>
              <a:buSzPct val="75000"/>
              <a:buFont typeface="Symbol" charset="2"/>
              <a:buChar char=""/>
            </a:pPr>
            <a:r>
              <a:rPr b="0" lang="fr-CH" sz="2800" spc="-1" strike="noStrike">
                <a:latin typeface="Arial"/>
              </a:rPr>
              <a:t>Second Outline Level</a:t>
            </a:r>
            <a:endParaRPr b="0" lang="fr-CH" sz="2800" spc="-1" strike="noStrike">
              <a:latin typeface="Arial"/>
            </a:endParaRPr>
          </a:p>
          <a:p>
            <a:pPr lvl="2" marL="1296000" indent="-288000">
              <a:spcBef>
                <a:spcPts val="850"/>
              </a:spcBef>
              <a:buClr>
                <a:srgbClr val="000000"/>
              </a:buClr>
              <a:buSzPct val="45000"/>
              <a:buFont typeface="Wingdings" charset="2"/>
              <a:buChar char=""/>
            </a:pPr>
            <a:r>
              <a:rPr b="0" lang="fr-CH" sz="2400" spc="-1" strike="noStrike">
                <a:latin typeface="Arial"/>
              </a:rPr>
              <a:t>Third Outline Level</a:t>
            </a:r>
            <a:endParaRPr b="0" lang="fr-CH" sz="2400" spc="-1" strike="noStrike">
              <a:latin typeface="Arial"/>
            </a:endParaRPr>
          </a:p>
          <a:p>
            <a:pPr lvl="3" marL="1728000" indent="-216000">
              <a:spcBef>
                <a:spcPts val="567"/>
              </a:spcBef>
              <a:buClr>
                <a:srgbClr val="000000"/>
              </a:buClr>
              <a:buSzPct val="75000"/>
              <a:buFont typeface="Symbol" charset="2"/>
              <a:buChar char=""/>
            </a:pPr>
            <a:r>
              <a:rPr b="0" lang="fr-CH" sz="2000" spc="-1" strike="noStrike">
                <a:latin typeface="Arial"/>
              </a:rPr>
              <a:t>Fourth Outline Level</a:t>
            </a:r>
            <a:endParaRPr b="0" lang="fr-CH" sz="2000" spc="-1" strike="noStrike">
              <a:latin typeface="Arial"/>
            </a:endParaRPr>
          </a:p>
          <a:p>
            <a:pPr lvl="4" marL="2160000" indent="-216000">
              <a:spcBef>
                <a:spcPts val="283"/>
              </a:spcBef>
              <a:buClr>
                <a:srgbClr val="000000"/>
              </a:buClr>
              <a:buSzPct val="45000"/>
              <a:buFont typeface="Wingdings" charset="2"/>
              <a:buChar char=""/>
            </a:pPr>
            <a:r>
              <a:rPr b="0" lang="fr-CH" sz="2000" spc="-1" strike="noStrike">
                <a:latin typeface="Arial"/>
              </a:rPr>
              <a:t>Fifth Outline Level</a:t>
            </a:r>
            <a:endParaRPr b="0" lang="fr-CH" sz="2000" spc="-1" strike="noStrike">
              <a:latin typeface="Arial"/>
            </a:endParaRPr>
          </a:p>
          <a:p>
            <a:pPr lvl="5" marL="2592000" indent="-216000">
              <a:spcBef>
                <a:spcPts val="283"/>
              </a:spcBef>
              <a:buClr>
                <a:srgbClr val="000000"/>
              </a:buClr>
              <a:buSzPct val="45000"/>
              <a:buFont typeface="Wingdings" charset="2"/>
              <a:buChar char=""/>
            </a:pPr>
            <a:r>
              <a:rPr b="0" lang="fr-CH" sz="2000" spc="-1" strike="noStrike">
                <a:latin typeface="Arial"/>
              </a:rPr>
              <a:t>Sixth Outline Level</a:t>
            </a:r>
            <a:endParaRPr b="0" lang="fr-CH" sz="2000" spc="-1" strike="noStrike">
              <a:latin typeface="Arial"/>
            </a:endParaRPr>
          </a:p>
          <a:p>
            <a:pPr lvl="6" marL="3024000" indent="-216000">
              <a:spcBef>
                <a:spcPts val="283"/>
              </a:spcBef>
              <a:buClr>
                <a:srgbClr val="000000"/>
              </a:buClr>
              <a:buSzPct val="45000"/>
              <a:buFont typeface="Wingdings" charset="2"/>
              <a:buChar char=""/>
            </a:pPr>
            <a:r>
              <a:rPr b="0" lang="fr-CH" sz="2000" spc="-1" strike="noStrike">
                <a:latin typeface="Arial"/>
              </a:rPr>
              <a:t>Seventh Outline Level</a:t>
            </a:r>
            <a:endParaRPr b="0" lang="fr-CH"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
          <p:cNvSpPr/>
          <p:nvPr/>
        </p:nvSpPr>
        <p:spPr>
          <a:xfrm>
            <a:off x="0" y="5400000"/>
            <a:ext cx="10069920" cy="259920"/>
          </a:xfrm>
          <a:prstGeom prst="rect">
            <a:avLst/>
          </a:prstGeom>
          <a:solidFill>
            <a:srgbClr val="2c3e50"/>
          </a:solidFill>
          <a:ln w="10800">
            <a:noFill/>
          </a:ln>
        </p:spPr>
        <p:style>
          <a:lnRef idx="0"/>
          <a:fillRef idx="0"/>
          <a:effectRef idx="0"/>
          <a:fontRef idx="minor"/>
        </p:style>
      </p:sp>
      <p:sp>
        <p:nvSpPr>
          <p:cNvPr id="43" name=""/>
          <p:cNvSpPr/>
          <p:nvPr/>
        </p:nvSpPr>
        <p:spPr>
          <a:xfrm>
            <a:off x="0" y="0"/>
            <a:ext cx="10069920" cy="1204920"/>
          </a:xfrm>
          <a:prstGeom prst="rect">
            <a:avLst/>
          </a:prstGeom>
          <a:solidFill>
            <a:srgbClr val="2c3e50"/>
          </a:solidFill>
          <a:ln w="10800">
            <a:noFill/>
          </a:ln>
        </p:spPr>
        <p:style>
          <a:lnRef idx="0"/>
          <a:fillRef idx="0"/>
          <a:effectRef idx="0"/>
          <a:fontRef idx="minor"/>
        </p:style>
      </p:sp>
      <p:sp>
        <p:nvSpPr>
          <p:cNvPr id="44" name="PlaceHolder 1"/>
          <p:cNvSpPr>
            <a:spLocks noGrp="1"/>
          </p:cNvSpPr>
          <p:nvPr>
            <p:ph type="ftr" idx="3"/>
          </p:nvPr>
        </p:nvSpPr>
        <p:spPr>
          <a:xfrm>
            <a:off x="3420000" y="5400000"/>
            <a:ext cx="3229920" cy="259920"/>
          </a:xfrm>
          <a:prstGeom prst="rect">
            <a:avLst/>
          </a:prstGeom>
          <a:noFill/>
          <a:ln w="72000">
            <a:noFill/>
          </a:ln>
        </p:spPr>
        <p:txBody>
          <a:bodyPr lIns="0" rIns="0" tIns="0" bIns="0" anchor="t">
            <a:noAutofit/>
          </a:bodyPr>
          <a:lstStyle>
            <a:lvl1pPr algn="ctr">
              <a:lnSpc>
                <a:spcPct val="100000"/>
              </a:lnSpc>
              <a:buNone/>
              <a:tabLst>
                <a:tab algn="l" pos="0"/>
              </a:tabLst>
              <a:defRPr b="1" lang="fr-FR" sz="1800" spc="-1" strike="noStrike">
                <a:solidFill>
                  <a:srgbClr val="ffffff"/>
                </a:solidFill>
                <a:latin typeface="Source Sans Pro Black"/>
              </a:defRPr>
            </a:lvl1pPr>
          </a:lstStyle>
          <a:p>
            <a:pPr algn="ctr">
              <a:lnSpc>
                <a:spcPct val="100000"/>
              </a:lnSpc>
              <a:buNone/>
              <a:tabLst>
                <a:tab algn="l" pos="0"/>
              </a:tabLst>
            </a:pPr>
            <a:r>
              <a:rPr b="1" lang="fr-FR" sz="1800" spc="-1" strike="noStrike">
                <a:solidFill>
                  <a:srgbClr val="ffffff"/>
                </a:solidFill>
                <a:latin typeface="Source Sans Pro Black"/>
              </a:rPr>
              <a:t>&lt;footer&gt;</a:t>
            </a:r>
            <a:endParaRPr b="0" lang="fr-CH" sz="1800" spc="-1" strike="noStrike">
              <a:latin typeface="Times New Roman"/>
            </a:endParaRPr>
          </a:p>
        </p:txBody>
      </p:sp>
      <p:sp>
        <p:nvSpPr>
          <p:cNvPr id="45" name="PlaceHolder 2"/>
          <p:cNvSpPr>
            <a:spLocks noGrp="1"/>
          </p:cNvSpPr>
          <p:nvPr>
            <p:ph type="dt" idx="4"/>
          </p:nvPr>
        </p:nvSpPr>
        <p:spPr>
          <a:xfrm>
            <a:off x="360000" y="5400000"/>
            <a:ext cx="2869920" cy="259920"/>
          </a:xfrm>
          <a:prstGeom prst="rect">
            <a:avLst/>
          </a:prstGeom>
          <a:noFill/>
          <a:ln w="72000">
            <a:noFill/>
          </a:ln>
        </p:spPr>
        <p:txBody>
          <a:bodyPr lIns="0" rIns="0" tIns="0" bIns="0" anchor="t">
            <a:noAutofit/>
          </a:bodyPr>
          <a:lstStyle>
            <a:lvl1pPr>
              <a:defRPr b="0" lang="fr-CH" sz="1400" spc="-1" strike="noStrike">
                <a:latin typeface="Times New Roman"/>
              </a:defRPr>
            </a:lvl1pPr>
          </a:lstStyle>
          <a:p>
            <a:r>
              <a:rPr b="0" lang="fr-CH" sz="1400" spc="-1" strike="noStrike">
                <a:latin typeface="Times New Roman"/>
              </a:rPr>
              <a:t>&lt;date/time&gt;</a:t>
            </a:r>
            <a:endParaRPr b="0" lang="fr-CH" sz="1400" spc="-1" strike="noStrike">
              <a:latin typeface="Times New Roman"/>
            </a:endParaRPr>
          </a:p>
        </p:txBody>
      </p:sp>
      <p:sp>
        <p:nvSpPr>
          <p:cNvPr id="46" name="PlaceHolder 3"/>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fr-CH" sz="4400" spc="-1" strike="noStrike">
                <a:latin typeface="Arial"/>
              </a:rPr>
              <a:t>Click to edit the title text format</a:t>
            </a:r>
            <a:endParaRPr b="0" lang="fr-CH" sz="4400" spc="-1" strike="noStrike">
              <a:latin typeface="Arial"/>
            </a:endParaRPr>
          </a:p>
        </p:txBody>
      </p:sp>
      <p:sp>
        <p:nvSpPr>
          <p:cNvPr id="47" name="PlaceHolder 4"/>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CH" sz="3200" spc="-1" strike="noStrike">
                <a:latin typeface="Arial"/>
              </a:rPr>
              <a:t>Click to edit the outline text format</a:t>
            </a:r>
            <a:endParaRPr b="0" lang="fr-CH" sz="3200" spc="-1" strike="noStrike">
              <a:latin typeface="Arial"/>
            </a:endParaRPr>
          </a:p>
          <a:p>
            <a:pPr lvl="1" marL="864000" indent="-324000">
              <a:spcBef>
                <a:spcPts val="1134"/>
              </a:spcBef>
              <a:buClr>
                <a:srgbClr val="000000"/>
              </a:buClr>
              <a:buSzPct val="75000"/>
              <a:buFont typeface="Symbol" charset="2"/>
              <a:buChar char=""/>
            </a:pPr>
            <a:r>
              <a:rPr b="0" lang="fr-CH" sz="2800" spc="-1" strike="noStrike">
                <a:latin typeface="Arial"/>
              </a:rPr>
              <a:t>Second Outline Level</a:t>
            </a:r>
            <a:endParaRPr b="0" lang="fr-CH" sz="2800" spc="-1" strike="noStrike">
              <a:latin typeface="Arial"/>
            </a:endParaRPr>
          </a:p>
          <a:p>
            <a:pPr lvl="2" marL="1296000" indent="-288000">
              <a:spcBef>
                <a:spcPts val="850"/>
              </a:spcBef>
              <a:buClr>
                <a:srgbClr val="000000"/>
              </a:buClr>
              <a:buSzPct val="45000"/>
              <a:buFont typeface="Wingdings" charset="2"/>
              <a:buChar char=""/>
            </a:pPr>
            <a:r>
              <a:rPr b="0" lang="fr-CH" sz="2400" spc="-1" strike="noStrike">
                <a:latin typeface="Arial"/>
              </a:rPr>
              <a:t>Third Outline Level</a:t>
            </a:r>
            <a:endParaRPr b="0" lang="fr-CH" sz="2400" spc="-1" strike="noStrike">
              <a:latin typeface="Arial"/>
            </a:endParaRPr>
          </a:p>
          <a:p>
            <a:pPr lvl="3" marL="1728000" indent="-216000">
              <a:spcBef>
                <a:spcPts val="567"/>
              </a:spcBef>
              <a:buClr>
                <a:srgbClr val="000000"/>
              </a:buClr>
              <a:buSzPct val="75000"/>
              <a:buFont typeface="Symbol" charset="2"/>
              <a:buChar char=""/>
            </a:pPr>
            <a:r>
              <a:rPr b="0" lang="fr-CH" sz="2000" spc="-1" strike="noStrike">
                <a:latin typeface="Arial"/>
              </a:rPr>
              <a:t>Fourth Outline Level</a:t>
            </a:r>
            <a:endParaRPr b="0" lang="fr-CH" sz="2000" spc="-1" strike="noStrike">
              <a:latin typeface="Arial"/>
            </a:endParaRPr>
          </a:p>
          <a:p>
            <a:pPr lvl="4" marL="2160000" indent="-216000">
              <a:spcBef>
                <a:spcPts val="283"/>
              </a:spcBef>
              <a:buClr>
                <a:srgbClr val="000000"/>
              </a:buClr>
              <a:buSzPct val="45000"/>
              <a:buFont typeface="Wingdings" charset="2"/>
              <a:buChar char=""/>
            </a:pPr>
            <a:r>
              <a:rPr b="0" lang="fr-CH" sz="2000" spc="-1" strike="noStrike">
                <a:latin typeface="Arial"/>
              </a:rPr>
              <a:t>Fifth Outline Level</a:t>
            </a:r>
            <a:endParaRPr b="0" lang="fr-CH" sz="2000" spc="-1" strike="noStrike">
              <a:latin typeface="Arial"/>
            </a:endParaRPr>
          </a:p>
          <a:p>
            <a:pPr lvl="5" marL="2592000" indent="-216000">
              <a:spcBef>
                <a:spcPts val="283"/>
              </a:spcBef>
              <a:buClr>
                <a:srgbClr val="000000"/>
              </a:buClr>
              <a:buSzPct val="45000"/>
              <a:buFont typeface="Wingdings" charset="2"/>
              <a:buChar char=""/>
            </a:pPr>
            <a:r>
              <a:rPr b="0" lang="fr-CH" sz="2000" spc="-1" strike="noStrike">
                <a:latin typeface="Arial"/>
              </a:rPr>
              <a:t>Sixth Outline Level</a:t>
            </a:r>
            <a:endParaRPr b="0" lang="fr-CH" sz="2000" spc="-1" strike="noStrike">
              <a:latin typeface="Arial"/>
            </a:endParaRPr>
          </a:p>
          <a:p>
            <a:pPr lvl="6" marL="3024000" indent="-216000">
              <a:spcBef>
                <a:spcPts val="283"/>
              </a:spcBef>
              <a:buClr>
                <a:srgbClr val="000000"/>
              </a:buClr>
              <a:buSzPct val="45000"/>
              <a:buFont typeface="Wingdings" charset="2"/>
              <a:buChar char=""/>
            </a:pPr>
            <a:r>
              <a:rPr b="0" lang="fr-CH" sz="2000" spc="-1" strike="noStrike">
                <a:latin typeface="Arial"/>
              </a:rPr>
              <a:t>Seventh Outline Level</a:t>
            </a:r>
            <a:endParaRPr b="0" lang="fr-CH"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
          <p:cNvSpPr/>
          <p:nvPr/>
        </p:nvSpPr>
        <p:spPr>
          <a:xfrm>
            <a:off x="0" y="5400000"/>
            <a:ext cx="10072440" cy="262440"/>
          </a:xfrm>
          <a:prstGeom prst="rect">
            <a:avLst/>
          </a:prstGeom>
          <a:solidFill>
            <a:srgbClr val="2c3e50"/>
          </a:solidFill>
          <a:ln w="10800">
            <a:noFill/>
          </a:ln>
        </p:spPr>
        <p:style>
          <a:lnRef idx="0"/>
          <a:fillRef idx="0"/>
          <a:effectRef idx="0"/>
          <a:fontRef idx="minor"/>
        </p:style>
      </p:sp>
      <p:sp>
        <p:nvSpPr>
          <p:cNvPr id="85" name=""/>
          <p:cNvSpPr/>
          <p:nvPr/>
        </p:nvSpPr>
        <p:spPr>
          <a:xfrm>
            <a:off x="0" y="0"/>
            <a:ext cx="10072440" cy="1207440"/>
          </a:xfrm>
          <a:prstGeom prst="rect">
            <a:avLst/>
          </a:prstGeom>
          <a:solidFill>
            <a:srgbClr val="2c3e50"/>
          </a:solidFill>
          <a:ln w="10800">
            <a:noFill/>
          </a:ln>
        </p:spPr>
        <p:style>
          <a:lnRef idx="0"/>
          <a:fillRef idx="0"/>
          <a:effectRef idx="0"/>
          <a:fontRef idx="minor"/>
        </p:style>
      </p:sp>
      <p:sp>
        <p:nvSpPr>
          <p:cNvPr id="86" name="PlaceHolder 1"/>
          <p:cNvSpPr>
            <a:spLocks noGrp="1"/>
          </p:cNvSpPr>
          <p:nvPr>
            <p:ph type="ftr" idx="5"/>
          </p:nvPr>
        </p:nvSpPr>
        <p:spPr>
          <a:xfrm>
            <a:off x="3420000" y="5400000"/>
            <a:ext cx="3232440" cy="262440"/>
          </a:xfrm>
          <a:prstGeom prst="rect">
            <a:avLst/>
          </a:prstGeom>
          <a:noFill/>
          <a:ln w="72000">
            <a:noFill/>
          </a:ln>
        </p:spPr>
        <p:txBody>
          <a:bodyPr lIns="0" rIns="0" tIns="0" bIns="0" anchor="t">
            <a:noAutofit/>
          </a:bodyPr>
          <a:lstStyle>
            <a:lvl1pPr algn="ctr">
              <a:lnSpc>
                <a:spcPct val="100000"/>
              </a:lnSpc>
              <a:buNone/>
              <a:tabLst>
                <a:tab algn="l" pos="0"/>
              </a:tabLst>
              <a:defRPr b="1" lang="fr-FR" sz="1800" spc="-1" strike="noStrike">
                <a:solidFill>
                  <a:srgbClr val="ffffff"/>
                </a:solidFill>
                <a:latin typeface="Source Sans Pro Black"/>
              </a:defRPr>
            </a:lvl1pPr>
          </a:lstStyle>
          <a:p>
            <a:pPr algn="ctr">
              <a:lnSpc>
                <a:spcPct val="100000"/>
              </a:lnSpc>
              <a:buNone/>
              <a:tabLst>
                <a:tab algn="l" pos="0"/>
              </a:tabLst>
            </a:pPr>
            <a:r>
              <a:rPr b="1" lang="fr-FR" sz="1800" spc="-1" strike="noStrike">
                <a:solidFill>
                  <a:srgbClr val="ffffff"/>
                </a:solidFill>
                <a:latin typeface="Source Sans Pro Black"/>
              </a:rPr>
              <a:t>&lt;footer&gt;</a:t>
            </a:r>
            <a:endParaRPr b="0" lang="fr-CH" sz="1800" spc="-1" strike="noStrike">
              <a:latin typeface="Times New Roman"/>
            </a:endParaRPr>
          </a:p>
        </p:txBody>
      </p:sp>
      <p:sp>
        <p:nvSpPr>
          <p:cNvPr id="87" name="PlaceHolder 2"/>
          <p:cNvSpPr>
            <a:spLocks noGrp="1"/>
          </p:cNvSpPr>
          <p:nvPr>
            <p:ph type="dt" idx="6"/>
          </p:nvPr>
        </p:nvSpPr>
        <p:spPr>
          <a:xfrm>
            <a:off x="360000" y="5400000"/>
            <a:ext cx="2872440" cy="262440"/>
          </a:xfrm>
          <a:prstGeom prst="rect">
            <a:avLst/>
          </a:prstGeom>
          <a:noFill/>
          <a:ln w="72000">
            <a:noFill/>
          </a:ln>
        </p:spPr>
        <p:txBody>
          <a:bodyPr lIns="0" rIns="0" tIns="0" bIns="0" anchor="t">
            <a:noAutofit/>
          </a:bodyPr>
          <a:lstStyle>
            <a:lvl1pPr>
              <a:defRPr b="0" lang="fr-CH" sz="1400" spc="-1" strike="noStrike">
                <a:latin typeface="Times New Roman"/>
              </a:defRPr>
            </a:lvl1pPr>
          </a:lstStyle>
          <a:p>
            <a:r>
              <a:rPr b="0" lang="fr-CH" sz="1400" spc="-1" strike="noStrike">
                <a:latin typeface="Times New Roman"/>
              </a:rPr>
              <a:t>&lt;date/time&gt;</a:t>
            </a:r>
            <a:endParaRPr b="0" lang="fr-CH" sz="1400" spc="-1" strike="noStrike">
              <a:latin typeface="Times New Roman"/>
            </a:endParaRPr>
          </a:p>
        </p:txBody>
      </p:sp>
      <p:sp>
        <p:nvSpPr>
          <p:cNvPr id="88" name="PlaceHolder 3"/>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fr-CH" sz="4400" spc="-1" strike="noStrike">
                <a:latin typeface="Arial"/>
              </a:rPr>
              <a:t>Click to edit the title text format</a:t>
            </a:r>
            <a:endParaRPr b="0" lang="fr-CH" sz="4400" spc="-1" strike="noStrike">
              <a:latin typeface="Arial"/>
            </a:endParaRPr>
          </a:p>
        </p:txBody>
      </p:sp>
      <p:sp>
        <p:nvSpPr>
          <p:cNvPr id="89" name="PlaceHolder 4"/>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CH" sz="3200" spc="-1" strike="noStrike">
                <a:latin typeface="Arial"/>
              </a:rPr>
              <a:t>Click to edit the outline text format</a:t>
            </a:r>
            <a:endParaRPr b="0" lang="fr-CH" sz="3200" spc="-1" strike="noStrike">
              <a:latin typeface="Arial"/>
            </a:endParaRPr>
          </a:p>
          <a:p>
            <a:pPr lvl="1" marL="864000" indent="-324000">
              <a:spcBef>
                <a:spcPts val="1134"/>
              </a:spcBef>
              <a:buClr>
                <a:srgbClr val="000000"/>
              </a:buClr>
              <a:buSzPct val="75000"/>
              <a:buFont typeface="Symbol" charset="2"/>
              <a:buChar char=""/>
            </a:pPr>
            <a:r>
              <a:rPr b="0" lang="fr-CH" sz="2800" spc="-1" strike="noStrike">
                <a:latin typeface="Arial"/>
              </a:rPr>
              <a:t>Second Outline Level</a:t>
            </a:r>
            <a:endParaRPr b="0" lang="fr-CH" sz="2800" spc="-1" strike="noStrike">
              <a:latin typeface="Arial"/>
            </a:endParaRPr>
          </a:p>
          <a:p>
            <a:pPr lvl="2" marL="1296000" indent="-288000">
              <a:spcBef>
                <a:spcPts val="850"/>
              </a:spcBef>
              <a:buClr>
                <a:srgbClr val="000000"/>
              </a:buClr>
              <a:buSzPct val="45000"/>
              <a:buFont typeface="Wingdings" charset="2"/>
              <a:buChar char=""/>
            </a:pPr>
            <a:r>
              <a:rPr b="0" lang="fr-CH" sz="2400" spc="-1" strike="noStrike">
                <a:latin typeface="Arial"/>
              </a:rPr>
              <a:t>Third Outline Level</a:t>
            </a:r>
            <a:endParaRPr b="0" lang="fr-CH" sz="2400" spc="-1" strike="noStrike">
              <a:latin typeface="Arial"/>
            </a:endParaRPr>
          </a:p>
          <a:p>
            <a:pPr lvl="3" marL="1728000" indent="-216000">
              <a:spcBef>
                <a:spcPts val="567"/>
              </a:spcBef>
              <a:buClr>
                <a:srgbClr val="000000"/>
              </a:buClr>
              <a:buSzPct val="75000"/>
              <a:buFont typeface="Symbol" charset="2"/>
              <a:buChar char=""/>
            </a:pPr>
            <a:r>
              <a:rPr b="0" lang="fr-CH" sz="2000" spc="-1" strike="noStrike">
                <a:latin typeface="Arial"/>
              </a:rPr>
              <a:t>Fourth Outline Level</a:t>
            </a:r>
            <a:endParaRPr b="0" lang="fr-CH" sz="2000" spc="-1" strike="noStrike">
              <a:latin typeface="Arial"/>
            </a:endParaRPr>
          </a:p>
          <a:p>
            <a:pPr lvl="4" marL="2160000" indent="-216000">
              <a:spcBef>
                <a:spcPts val="283"/>
              </a:spcBef>
              <a:buClr>
                <a:srgbClr val="000000"/>
              </a:buClr>
              <a:buSzPct val="45000"/>
              <a:buFont typeface="Wingdings" charset="2"/>
              <a:buChar char=""/>
            </a:pPr>
            <a:r>
              <a:rPr b="0" lang="fr-CH" sz="2000" spc="-1" strike="noStrike">
                <a:latin typeface="Arial"/>
              </a:rPr>
              <a:t>Fifth Outline Level</a:t>
            </a:r>
            <a:endParaRPr b="0" lang="fr-CH" sz="2000" spc="-1" strike="noStrike">
              <a:latin typeface="Arial"/>
            </a:endParaRPr>
          </a:p>
          <a:p>
            <a:pPr lvl="5" marL="2592000" indent="-216000">
              <a:spcBef>
                <a:spcPts val="283"/>
              </a:spcBef>
              <a:buClr>
                <a:srgbClr val="000000"/>
              </a:buClr>
              <a:buSzPct val="45000"/>
              <a:buFont typeface="Wingdings" charset="2"/>
              <a:buChar char=""/>
            </a:pPr>
            <a:r>
              <a:rPr b="0" lang="fr-CH" sz="2000" spc="-1" strike="noStrike">
                <a:latin typeface="Arial"/>
              </a:rPr>
              <a:t>Sixth Outline Level</a:t>
            </a:r>
            <a:endParaRPr b="0" lang="fr-CH" sz="2000" spc="-1" strike="noStrike">
              <a:latin typeface="Arial"/>
            </a:endParaRPr>
          </a:p>
          <a:p>
            <a:pPr lvl="6" marL="3024000" indent="-216000">
              <a:spcBef>
                <a:spcPts val="283"/>
              </a:spcBef>
              <a:buClr>
                <a:srgbClr val="000000"/>
              </a:buClr>
              <a:buSzPct val="45000"/>
              <a:buFont typeface="Wingdings" charset="2"/>
              <a:buChar char=""/>
            </a:pPr>
            <a:r>
              <a:rPr b="0" lang="fr-CH" sz="2000" spc="-1" strike="noStrike">
                <a:latin typeface="Arial"/>
              </a:rPr>
              <a:t>Seventh Outline Level</a:t>
            </a:r>
            <a:endParaRPr b="0" lang="fr-CH"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
          <p:cNvSpPr/>
          <p:nvPr/>
        </p:nvSpPr>
        <p:spPr>
          <a:xfrm>
            <a:off x="0" y="5400000"/>
            <a:ext cx="10072080" cy="262080"/>
          </a:xfrm>
          <a:prstGeom prst="rect">
            <a:avLst/>
          </a:prstGeom>
          <a:solidFill>
            <a:srgbClr val="2c3e50"/>
          </a:solidFill>
          <a:ln w="10800">
            <a:noFill/>
          </a:ln>
        </p:spPr>
        <p:style>
          <a:lnRef idx="0"/>
          <a:fillRef idx="0"/>
          <a:effectRef idx="0"/>
          <a:fontRef idx="minor"/>
        </p:style>
      </p:sp>
      <p:sp>
        <p:nvSpPr>
          <p:cNvPr id="127" name=""/>
          <p:cNvSpPr/>
          <p:nvPr/>
        </p:nvSpPr>
        <p:spPr>
          <a:xfrm>
            <a:off x="0" y="0"/>
            <a:ext cx="10072080" cy="1207080"/>
          </a:xfrm>
          <a:prstGeom prst="rect">
            <a:avLst/>
          </a:prstGeom>
          <a:solidFill>
            <a:srgbClr val="2c3e50"/>
          </a:solidFill>
          <a:ln w="10800">
            <a:noFill/>
          </a:ln>
        </p:spPr>
        <p:style>
          <a:lnRef idx="0"/>
          <a:fillRef idx="0"/>
          <a:effectRef idx="0"/>
          <a:fontRef idx="minor"/>
        </p:style>
      </p:sp>
      <p:sp>
        <p:nvSpPr>
          <p:cNvPr id="128" name="PlaceHolder 1"/>
          <p:cNvSpPr>
            <a:spLocks noGrp="1"/>
          </p:cNvSpPr>
          <p:nvPr>
            <p:ph type="ftr" idx="7"/>
          </p:nvPr>
        </p:nvSpPr>
        <p:spPr>
          <a:xfrm>
            <a:off x="3420000" y="5400000"/>
            <a:ext cx="3232080" cy="262080"/>
          </a:xfrm>
          <a:prstGeom prst="rect">
            <a:avLst/>
          </a:prstGeom>
          <a:noFill/>
          <a:ln w="72000">
            <a:noFill/>
          </a:ln>
        </p:spPr>
        <p:txBody>
          <a:bodyPr lIns="0" rIns="0" tIns="0" bIns="0" anchor="t">
            <a:noAutofit/>
          </a:bodyPr>
          <a:lstStyle>
            <a:lvl1pPr algn="ctr">
              <a:lnSpc>
                <a:spcPct val="100000"/>
              </a:lnSpc>
              <a:buNone/>
              <a:tabLst>
                <a:tab algn="l" pos="0"/>
              </a:tabLst>
              <a:defRPr b="1" lang="fr-FR" sz="1800" spc="-1" strike="noStrike">
                <a:solidFill>
                  <a:srgbClr val="ffffff"/>
                </a:solidFill>
                <a:latin typeface="Source Sans Pro Black"/>
              </a:defRPr>
            </a:lvl1pPr>
          </a:lstStyle>
          <a:p>
            <a:pPr algn="ctr">
              <a:lnSpc>
                <a:spcPct val="100000"/>
              </a:lnSpc>
              <a:buNone/>
              <a:tabLst>
                <a:tab algn="l" pos="0"/>
              </a:tabLst>
            </a:pPr>
            <a:r>
              <a:rPr b="1" lang="fr-FR" sz="1800" spc="-1" strike="noStrike">
                <a:solidFill>
                  <a:srgbClr val="ffffff"/>
                </a:solidFill>
                <a:latin typeface="Source Sans Pro Black"/>
              </a:rPr>
              <a:t>&lt;footer&gt;</a:t>
            </a:r>
            <a:endParaRPr b="0" lang="fr-CH" sz="1800" spc="-1" strike="noStrike">
              <a:latin typeface="Times New Roman"/>
            </a:endParaRPr>
          </a:p>
        </p:txBody>
      </p:sp>
      <p:sp>
        <p:nvSpPr>
          <p:cNvPr id="129" name="PlaceHolder 2"/>
          <p:cNvSpPr>
            <a:spLocks noGrp="1"/>
          </p:cNvSpPr>
          <p:nvPr>
            <p:ph type="dt" idx="8"/>
          </p:nvPr>
        </p:nvSpPr>
        <p:spPr>
          <a:xfrm>
            <a:off x="360000" y="5400000"/>
            <a:ext cx="2872080" cy="262080"/>
          </a:xfrm>
          <a:prstGeom prst="rect">
            <a:avLst/>
          </a:prstGeom>
          <a:noFill/>
          <a:ln w="72000">
            <a:noFill/>
          </a:ln>
        </p:spPr>
        <p:txBody>
          <a:bodyPr lIns="0" rIns="0" tIns="0" bIns="0" anchor="t">
            <a:noAutofit/>
          </a:bodyPr>
          <a:lstStyle>
            <a:lvl1pPr>
              <a:defRPr b="0" lang="fr-CH" sz="1400" spc="-1" strike="noStrike">
                <a:latin typeface="Times New Roman"/>
              </a:defRPr>
            </a:lvl1pPr>
          </a:lstStyle>
          <a:p>
            <a:r>
              <a:rPr b="0" lang="fr-CH" sz="1400" spc="-1" strike="noStrike">
                <a:latin typeface="Times New Roman"/>
              </a:rPr>
              <a:t>&lt;date/time&gt;</a:t>
            </a:r>
            <a:endParaRPr b="0" lang="fr-CH" sz="1400" spc="-1" strike="noStrike">
              <a:latin typeface="Times New Roman"/>
            </a:endParaRPr>
          </a:p>
        </p:txBody>
      </p:sp>
      <p:sp>
        <p:nvSpPr>
          <p:cNvPr id="130" name="PlaceHolder 3"/>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fr-CH" sz="4400" spc="-1" strike="noStrike">
                <a:latin typeface="Arial"/>
              </a:rPr>
              <a:t>Click to edit the title text format</a:t>
            </a:r>
            <a:endParaRPr b="0" lang="fr-CH" sz="4400" spc="-1" strike="noStrike">
              <a:latin typeface="Arial"/>
            </a:endParaRPr>
          </a:p>
        </p:txBody>
      </p:sp>
      <p:sp>
        <p:nvSpPr>
          <p:cNvPr id="131" name="PlaceHolder 4"/>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CH" sz="3200" spc="-1" strike="noStrike">
                <a:latin typeface="Arial"/>
              </a:rPr>
              <a:t>Click to edit the outline text format</a:t>
            </a:r>
            <a:endParaRPr b="0" lang="fr-CH" sz="3200" spc="-1" strike="noStrike">
              <a:latin typeface="Arial"/>
            </a:endParaRPr>
          </a:p>
          <a:p>
            <a:pPr lvl="1" marL="864000" indent="-324000">
              <a:spcBef>
                <a:spcPts val="1134"/>
              </a:spcBef>
              <a:buClr>
                <a:srgbClr val="000000"/>
              </a:buClr>
              <a:buSzPct val="75000"/>
              <a:buFont typeface="Symbol" charset="2"/>
              <a:buChar char=""/>
            </a:pPr>
            <a:r>
              <a:rPr b="0" lang="fr-CH" sz="2800" spc="-1" strike="noStrike">
                <a:latin typeface="Arial"/>
              </a:rPr>
              <a:t>Second Outline Level</a:t>
            </a:r>
            <a:endParaRPr b="0" lang="fr-CH" sz="2800" spc="-1" strike="noStrike">
              <a:latin typeface="Arial"/>
            </a:endParaRPr>
          </a:p>
          <a:p>
            <a:pPr lvl="2" marL="1296000" indent="-288000">
              <a:spcBef>
                <a:spcPts val="850"/>
              </a:spcBef>
              <a:buClr>
                <a:srgbClr val="000000"/>
              </a:buClr>
              <a:buSzPct val="45000"/>
              <a:buFont typeface="Wingdings" charset="2"/>
              <a:buChar char=""/>
            </a:pPr>
            <a:r>
              <a:rPr b="0" lang="fr-CH" sz="2400" spc="-1" strike="noStrike">
                <a:latin typeface="Arial"/>
              </a:rPr>
              <a:t>Third Outline Level</a:t>
            </a:r>
            <a:endParaRPr b="0" lang="fr-CH" sz="2400" spc="-1" strike="noStrike">
              <a:latin typeface="Arial"/>
            </a:endParaRPr>
          </a:p>
          <a:p>
            <a:pPr lvl="3" marL="1728000" indent="-216000">
              <a:spcBef>
                <a:spcPts val="567"/>
              </a:spcBef>
              <a:buClr>
                <a:srgbClr val="000000"/>
              </a:buClr>
              <a:buSzPct val="75000"/>
              <a:buFont typeface="Symbol" charset="2"/>
              <a:buChar char=""/>
            </a:pPr>
            <a:r>
              <a:rPr b="0" lang="fr-CH" sz="2000" spc="-1" strike="noStrike">
                <a:latin typeface="Arial"/>
              </a:rPr>
              <a:t>Fourth Outline Level</a:t>
            </a:r>
            <a:endParaRPr b="0" lang="fr-CH" sz="2000" spc="-1" strike="noStrike">
              <a:latin typeface="Arial"/>
            </a:endParaRPr>
          </a:p>
          <a:p>
            <a:pPr lvl="4" marL="2160000" indent="-216000">
              <a:spcBef>
                <a:spcPts val="283"/>
              </a:spcBef>
              <a:buClr>
                <a:srgbClr val="000000"/>
              </a:buClr>
              <a:buSzPct val="45000"/>
              <a:buFont typeface="Wingdings" charset="2"/>
              <a:buChar char=""/>
            </a:pPr>
            <a:r>
              <a:rPr b="0" lang="fr-CH" sz="2000" spc="-1" strike="noStrike">
                <a:latin typeface="Arial"/>
              </a:rPr>
              <a:t>Fifth Outline Level</a:t>
            </a:r>
            <a:endParaRPr b="0" lang="fr-CH" sz="2000" spc="-1" strike="noStrike">
              <a:latin typeface="Arial"/>
            </a:endParaRPr>
          </a:p>
          <a:p>
            <a:pPr lvl="5" marL="2592000" indent="-216000">
              <a:spcBef>
                <a:spcPts val="283"/>
              </a:spcBef>
              <a:buClr>
                <a:srgbClr val="000000"/>
              </a:buClr>
              <a:buSzPct val="45000"/>
              <a:buFont typeface="Wingdings" charset="2"/>
              <a:buChar char=""/>
            </a:pPr>
            <a:r>
              <a:rPr b="0" lang="fr-CH" sz="2000" spc="-1" strike="noStrike">
                <a:latin typeface="Arial"/>
              </a:rPr>
              <a:t>Sixth Outline Level</a:t>
            </a:r>
            <a:endParaRPr b="0" lang="fr-CH" sz="2000" spc="-1" strike="noStrike">
              <a:latin typeface="Arial"/>
            </a:endParaRPr>
          </a:p>
          <a:p>
            <a:pPr lvl="6" marL="3024000" indent="-216000">
              <a:spcBef>
                <a:spcPts val="283"/>
              </a:spcBef>
              <a:buClr>
                <a:srgbClr val="000000"/>
              </a:buClr>
              <a:buSzPct val="45000"/>
              <a:buFont typeface="Wingdings" charset="2"/>
              <a:buChar char=""/>
            </a:pPr>
            <a:r>
              <a:rPr b="0" lang="fr-CH" sz="2000" spc="-1" strike="noStrike">
                <a:latin typeface="Arial"/>
              </a:rPr>
              <a:t>Seventh Outline Level</a:t>
            </a:r>
            <a:endParaRPr b="0" lang="fr-CH"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
          <p:cNvSpPr/>
          <p:nvPr/>
        </p:nvSpPr>
        <p:spPr>
          <a:xfrm>
            <a:off x="0" y="5400000"/>
            <a:ext cx="10072080" cy="262080"/>
          </a:xfrm>
          <a:prstGeom prst="rect">
            <a:avLst/>
          </a:prstGeom>
          <a:solidFill>
            <a:srgbClr val="2c3e50"/>
          </a:solidFill>
          <a:ln w="10800">
            <a:noFill/>
          </a:ln>
        </p:spPr>
        <p:style>
          <a:lnRef idx="0"/>
          <a:fillRef idx="0"/>
          <a:effectRef idx="0"/>
          <a:fontRef idx="minor"/>
        </p:style>
      </p:sp>
      <p:sp>
        <p:nvSpPr>
          <p:cNvPr id="169" name=""/>
          <p:cNvSpPr/>
          <p:nvPr/>
        </p:nvSpPr>
        <p:spPr>
          <a:xfrm>
            <a:off x="0" y="0"/>
            <a:ext cx="10072080" cy="1207080"/>
          </a:xfrm>
          <a:prstGeom prst="rect">
            <a:avLst/>
          </a:prstGeom>
          <a:solidFill>
            <a:srgbClr val="2c3e50"/>
          </a:solidFill>
          <a:ln w="10800">
            <a:noFill/>
          </a:ln>
        </p:spPr>
        <p:style>
          <a:lnRef idx="0"/>
          <a:fillRef idx="0"/>
          <a:effectRef idx="0"/>
          <a:fontRef idx="minor"/>
        </p:style>
      </p:sp>
      <p:sp>
        <p:nvSpPr>
          <p:cNvPr id="170" name="PlaceHolder 1"/>
          <p:cNvSpPr>
            <a:spLocks noGrp="1"/>
          </p:cNvSpPr>
          <p:nvPr>
            <p:ph type="ftr" idx="9"/>
          </p:nvPr>
        </p:nvSpPr>
        <p:spPr>
          <a:xfrm>
            <a:off x="3420000" y="5400000"/>
            <a:ext cx="3232080" cy="262080"/>
          </a:xfrm>
          <a:prstGeom prst="rect">
            <a:avLst/>
          </a:prstGeom>
          <a:noFill/>
          <a:ln w="72000">
            <a:noFill/>
          </a:ln>
        </p:spPr>
        <p:txBody>
          <a:bodyPr lIns="0" rIns="0" tIns="0" bIns="0" anchor="t">
            <a:noAutofit/>
          </a:bodyPr>
          <a:lstStyle>
            <a:lvl1pPr algn="ctr">
              <a:lnSpc>
                <a:spcPct val="100000"/>
              </a:lnSpc>
              <a:buNone/>
              <a:tabLst>
                <a:tab algn="l" pos="0"/>
              </a:tabLst>
              <a:defRPr b="1" lang="fr-FR" sz="1800" spc="-1" strike="noStrike">
                <a:solidFill>
                  <a:srgbClr val="ffffff"/>
                </a:solidFill>
                <a:latin typeface="Source Sans Pro Black"/>
              </a:defRPr>
            </a:lvl1pPr>
          </a:lstStyle>
          <a:p>
            <a:pPr algn="ctr">
              <a:lnSpc>
                <a:spcPct val="100000"/>
              </a:lnSpc>
              <a:buNone/>
              <a:tabLst>
                <a:tab algn="l" pos="0"/>
              </a:tabLst>
            </a:pPr>
            <a:r>
              <a:rPr b="1" lang="fr-FR" sz="1800" spc="-1" strike="noStrike">
                <a:solidFill>
                  <a:srgbClr val="ffffff"/>
                </a:solidFill>
                <a:latin typeface="Source Sans Pro Black"/>
              </a:rPr>
              <a:t>&lt;footer&gt;</a:t>
            </a:r>
            <a:endParaRPr b="0" lang="fr-CH" sz="1800" spc="-1" strike="noStrike">
              <a:latin typeface="Times New Roman"/>
            </a:endParaRPr>
          </a:p>
        </p:txBody>
      </p:sp>
      <p:sp>
        <p:nvSpPr>
          <p:cNvPr id="171" name="PlaceHolder 2"/>
          <p:cNvSpPr>
            <a:spLocks noGrp="1"/>
          </p:cNvSpPr>
          <p:nvPr>
            <p:ph type="dt" idx="10"/>
          </p:nvPr>
        </p:nvSpPr>
        <p:spPr>
          <a:xfrm>
            <a:off x="360000" y="5400000"/>
            <a:ext cx="2872080" cy="262080"/>
          </a:xfrm>
          <a:prstGeom prst="rect">
            <a:avLst/>
          </a:prstGeom>
          <a:noFill/>
          <a:ln w="72000">
            <a:noFill/>
          </a:ln>
        </p:spPr>
        <p:txBody>
          <a:bodyPr lIns="0" rIns="0" tIns="0" bIns="0" anchor="t">
            <a:noAutofit/>
          </a:bodyPr>
          <a:lstStyle>
            <a:lvl1pPr>
              <a:defRPr b="0" lang="fr-CH" sz="1400" spc="-1" strike="noStrike">
                <a:latin typeface="Times New Roman"/>
              </a:defRPr>
            </a:lvl1pPr>
          </a:lstStyle>
          <a:p>
            <a:r>
              <a:rPr b="0" lang="fr-CH" sz="1400" spc="-1" strike="noStrike">
                <a:latin typeface="Times New Roman"/>
              </a:rPr>
              <a:t>&lt;date/time&gt;</a:t>
            </a:r>
            <a:endParaRPr b="0" lang="fr-CH" sz="1400" spc="-1" strike="noStrike">
              <a:latin typeface="Times New Roman"/>
            </a:endParaRPr>
          </a:p>
        </p:txBody>
      </p:sp>
      <p:sp>
        <p:nvSpPr>
          <p:cNvPr id="172" name="PlaceHolder 3"/>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fr-CH" sz="4400" spc="-1" strike="noStrike">
                <a:latin typeface="Arial"/>
              </a:rPr>
              <a:t>Click to edit the title text format</a:t>
            </a:r>
            <a:endParaRPr b="0" lang="fr-CH" sz="4400" spc="-1" strike="noStrike">
              <a:latin typeface="Arial"/>
            </a:endParaRPr>
          </a:p>
        </p:txBody>
      </p:sp>
      <p:sp>
        <p:nvSpPr>
          <p:cNvPr id="173" name="PlaceHolder 4"/>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CH" sz="3200" spc="-1" strike="noStrike">
                <a:latin typeface="Arial"/>
              </a:rPr>
              <a:t>Click to edit the outline text format</a:t>
            </a:r>
            <a:endParaRPr b="0" lang="fr-CH" sz="3200" spc="-1" strike="noStrike">
              <a:latin typeface="Arial"/>
            </a:endParaRPr>
          </a:p>
          <a:p>
            <a:pPr lvl="1" marL="864000" indent="-324000">
              <a:spcBef>
                <a:spcPts val="1134"/>
              </a:spcBef>
              <a:buClr>
                <a:srgbClr val="000000"/>
              </a:buClr>
              <a:buSzPct val="75000"/>
              <a:buFont typeface="Symbol" charset="2"/>
              <a:buChar char=""/>
            </a:pPr>
            <a:r>
              <a:rPr b="0" lang="fr-CH" sz="2800" spc="-1" strike="noStrike">
                <a:latin typeface="Arial"/>
              </a:rPr>
              <a:t>Second Outline Level</a:t>
            </a:r>
            <a:endParaRPr b="0" lang="fr-CH" sz="2800" spc="-1" strike="noStrike">
              <a:latin typeface="Arial"/>
            </a:endParaRPr>
          </a:p>
          <a:p>
            <a:pPr lvl="2" marL="1296000" indent="-288000">
              <a:spcBef>
                <a:spcPts val="850"/>
              </a:spcBef>
              <a:buClr>
                <a:srgbClr val="000000"/>
              </a:buClr>
              <a:buSzPct val="45000"/>
              <a:buFont typeface="Wingdings" charset="2"/>
              <a:buChar char=""/>
            </a:pPr>
            <a:r>
              <a:rPr b="0" lang="fr-CH" sz="2400" spc="-1" strike="noStrike">
                <a:latin typeface="Arial"/>
              </a:rPr>
              <a:t>Third Outline Level</a:t>
            </a:r>
            <a:endParaRPr b="0" lang="fr-CH" sz="2400" spc="-1" strike="noStrike">
              <a:latin typeface="Arial"/>
            </a:endParaRPr>
          </a:p>
          <a:p>
            <a:pPr lvl="3" marL="1728000" indent="-216000">
              <a:spcBef>
                <a:spcPts val="567"/>
              </a:spcBef>
              <a:buClr>
                <a:srgbClr val="000000"/>
              </a:buClr>
              <a:buSzPct val="75000"/>
              <a:buFont typeface="Symbol" charset="2"/>
              <a:buChar char=""/>
            </a:pPr>
            <a:r>
              <a:rPr b="0" lang="fr-CH" sz="2000" spc="-1" strike="noStrike">
                <a:latin typeface="Arial"/>
              </a:rPr>
              <a:t>Fourth Outline Level</a:t>
            </a:r>
            <a:endParaRPr b="0" lang="fr-CH" sz="2000" spc="-1" strike="noStrike">
              <a:latin typeface="Arial"/>
            </a:endParaRPr>
          </a:p>
          <a:p>
            <a:pPr lvl="4" marL="2160000" indent="-216000">
              <a:spcBef>
                <a:spcPts val="283"/>
              </a:spcBef>
              <a:buClr>
                <a:srgbClr val="000000"/>
              </a:buClr>
              <a:buSzPct val="45000"/>
              <a:buFont typeface="Wingdings" charset="2"/>
              <a:buChar char=""/>
            </a:pPr>
            <a:r>
              <a:rPr b="0" lang="fr-CH" sz="2000" spc="-1" strike="noStrike">
                <a:latin typeface="Arial"/>
              </a:rPr>
              <a:t>Fifth Outline Level</a:t>
            </a:r>
            <a:endParaRPr b="0" lang="fr-CH" sz="2000" spc="-1" strike="noStrike">
              <a:latin typeface="Arial"/>
            </a:endParaRPr>
          </a:p>
          <a:p>
            <a:pPr lvl="5" marL="2592000" indent="-216000">
              <a:spcBef>
                <a:spcPts val="283"/>
              </a:spcBef>
              <a:buClr>
                <a:srgbClr val="000000"/>
              </a:buClr>
              <a:buSzPct val="45000"/>
              <a:buFont typeface="Wingdings" charset="2"/>
              <a:buChar char=""/>
            </a:pPr>
            <a:r>
              <a:rPr b="0" lang="fr-CH" sz="2000" spc="-1" strike="noStrike">
                <a:latin typeface="Arial"/>
              </a:rPr>
              <a:t>Sixth Outline Level</a:t>
            </a:r>
            <a:endParaRPr b="0" lang="fr-CH" sz="2000" spc="-1" strike="noStrike">
              <a:latin typeface="Arial"/>
            </a:endParaRPr>
          </a:p>
          <a:p>
            <a:pPr lvl="6" marL="3024000" indent="-216000">
              <a:spcBef>
                <a:spcPts val="283"/>
              </a:spcBef>
              <a:buClr>
                <a:srgbClr val="000000"/>
              </a:buClr>
              <a:buSzPct val="45000"/>
              <a:buFont typeface="Wingdings" charset="2"/>
              <a:buChar char=""/>
            </a:pPr>
            <a:r>
              <a:rPr b="0" lang="fr-CH" sz="2000" spc="-1" strike="noStrike">
                <a:latin typeface="Arial"/>
              </a:rPr>
              <a:t>Seventh Outline Level</a:t>
            </a:r>
            <a:endParaRPr b="0" lang="fr-CH"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
          <p:cNvSpPr/>
          <p:nvPr/>
        </p:nvSpPr>
        <p:spPr>
          <a:xfrm>
            <a:off x="0" y="5400000"/>
            <a:ext cx="10072080" cy="262080"/>
          </a:xfrm>
          <a:prstGeom prst="rect">
            <a:avLst/>
          </a:prstGeom>
          <a:solidFill>
            <a:srgbClr val="2c3e50"/>
          </a:solidFill>
          <a:ln w="10800">
            <a:noFill/>
          </a:ln>
        </p:spPr>
        <p:style>
          <a:lnRef idx="0"/>
          <a:fillRef idx="0"/>
          <a:effectRef idx="0"/>
          <a:fontRef idx="minor"/>
        </p:style>
      </p:sp>
      <p:sp>
        <p:nvSpPr>
          <p:cNvPr id="211" name=""/>
          <p:cNvSpPr/>
          <p:nvPr/>
        </p:nvSpPr>
        <p:spPr>
          <a:xfrm>
            <a:off x="0" y="0"/>
            <a:ext cx="10072080" cy="1207080"/>
          </a:xfrm>
          <a:prstGeom prst="rect">
            <a:avLst/>
          </a:prstGeom>
          <a:solidFill>
            <a:srgbClr val="2c3e50"/>
          </a:solidFill>
          <a:ln w="10800">
            <a:noFill/>
          </a:ln>
        </p:spPr>
        <p:style>
          <a:lnRef idx="0"/>
          <a:fillRef idx="0"/>
          <a:effectRef idx="0"/>
          <a:fontRef idx="minor"/>
        </p:style>
      </p:sp>
      <p:sp>
        <p:nvSpPr>
          <p:cNvPr id="212" name="PlaceHolder 1"/>
          <p:cNvSpPr>
            <a:spLocks noGrp="1"/>
          </p:cNvSpPr>
          <p:nvPr>
            <p:ph type="ftr" idx="11"/>
          </p:nvPr>
        </p:nvSpPr>
        <p:spPr>
          <a:xfrm>
            <a:off x="3420000" y="5400000"/>
            <a:ext cx="3232080" cy="262080"/>
          </a:xfrm>
          <a:prstGeom prst="rect">
            <a:avLst/>
          </a:prstGeom>
          <a:noFill/>
          <a:ln w="72000">
            <a:noFill/>
          </a:ln>
        </p:spPr>
        <p:txBody>
          <a:bodyPr lIns="0" rIns="0" tIns="0" bIns="0" anchor="t">
            <a:noAutofit/>
          </a:bodyPr>
          <a:lstStyle>
            <a:lvl1pPr algn="ctr">
              <a:lnSpc>
                <a:spcPct val="100000"/>
              </a:lnSpc>
              <a:buNone/>
              <a:tabLst>
                <a:tab algn="l" pos="0"/>
              </a:tabLst>
              <a:defRPr b="1" lang="fr-FR" sz="1800" spc="-1" strike="noStrike">
                <a:solidFill>
                  <a:srgbClr val="ffffff"/>
                </a:solidFill>
                <a:latin typeface="Source Sans Pro Black"/>
              </a:defRPr>
            </a:lvl1pPr>
          </a:lstStyle>
          <a:p>
            <a:pPr algn="ctr">
              <a:lnSpc>
                <a:spcPct val="100000"/>
              </a:lnSpc>
              <a:buNone/>
              <a:tabLst>
                <a:tab algn="l" pos="0"/>
              </a:tabLst>
            </a:pPr>
            <a:r>
              <a:rPr b="1" lang="fr-FR" sz="1800" spc="-1" strike="noStrike">
                <a:solidFill>
                  <a:srgbClr val="ffffff"/>
                </a:solidFill>
                <a:latin typeface="Source Sans Pro Black"/>
              </a:rPr>
              <a:t>&lt;footer&gt;</a:t>
            </a:r>
            <a:endParaRPr b="0" lang="fr-CH" sz="1800" spc="-1" strike="noStrike">
              <a:latin typeface="Times New Roman"/>
            </a:endParaRPr>
          </a:p>
        </p:txBody>
      </p:sp>
      <p:sp>
        <p:nvSpPr>
          <p:cNvPr id="213" name="PlaceHolder 2"/>
          <p:cNvSpPr>
            <a:spLocks noGrp="1"/>
          </p:cNvSpPr>
          <p:nvPr>
            <p:ph type="dt" idx="12"/>
          </p:nvPr>
        </p:nvSpPr>
        <p:spPr>
          <a:xfrm>
            <a:off x="360000" y="5400000"/>
            <a:ext cx="2872080" cy="262080"/>
          </a:xfrm>
          <a:prstGeom prst="rect">
            <a:avLst/>
          </a:prstGeom>
          <a:noFill/>
          <a:ln w="72000">
            <a:noFill/>
          </a:ln>
        </p:spPr>
        <p:txBody>
          <a:bodyPr lIns="0" rIns="0" tIns="0" bIns="0" anchor="t">
            <a:noAutofit/>
          </a:bodyPr>
          <a:lstStyle>
            <a:lvl1pPr>
              <a:defRPr b="0" lang="fr-CH" sz="1400" spc="-1" strike="noStrike">
                <a:latin typeface="Times New Roman"/>
              </a:defRPr>
            </a:lvl1pPr>
          </a:lstStyle>
          <a:p>
            <a:r>
              <a:rPr b="0" lang="fr-CH" sz="1400" spc="-1" strike="noStrike">
                <a:latin typeface="Times New Roman"/>
              </a:rPr>
              <a:t>&lt;date/time&gt;</a:t>
            </a:r>
            <a:endParaRPr b="0" lang="fr-CH" sz="1400" spc="-1" strike="noStrike">
              <a:latin typeface="Times New Roman"/>
            </a:endParaRPr>
          </a:p>
        </p:txBody>
      </p:sp>
      <p:sp>
        <p:nvSpPr>
          <p:cNvPr id="214" name="PlaceHolder 3"/>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fr-CH" sz="4400" spc="-1" strike="noStrike">
                <a:latin typeface="Arial"/>
              </a:rPr>
              <a:t>Click to edit the title text format</a:t>
            </a:r>
            <a:endParaRPr b="0" lang="fr-CH" sz="4400" spc="-1" strike="noStrike">
              <a:latin typeface="Arial"/>
            </a:endParaRPr>
          </a:p>
        </p:txBody>
      </p:sp>
      <p:sp>
        <p:nvSpPr>
          <p:cNvPr id="215" name="PlaceHolder 4"/>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CH" sz="3200" spc="-1" strike="noStrike">
                <a:latin typeface="Arial"/>
              </a:rPr>
              <a:t>Click to edit the outline text format</a:t>
            </a:r>
            <a:endParaRPr b="0" lang="fr-CH" sz="3200" spc="-1" strike="noStrike">
              <a:latin typeface="Arial"/>
            </a:endParaRPr>
          </a:p>
          <a:p>
            <a:pPr lvl="1" marL="864000" indent="-324000">
              <a:spcBef>
                <a:spcPts val="1134"/>
              </a:spcBef>
              <a:buClr>
                <a:srgbClr val="000000"/>
              </a:buClr>
              <a:buSzPct val="75000"/>
              <a:buFont typeface="Symbol" charset="2"/>
              <a:buChar char=""/>
            </a:pPr>
            <a:r>
              <a:rPr b="0" lang="fr-CH" sz="2800" spc="-1" strike="noStrike">
                <a:latin typeface="Arial"/>
              </a:rPr>
              <a:t>Second Outline Level</a:t>
            </a:r>
            <a:endParaRPr b="0" lang="fr-CH" sz="2800" spc="-1" strike="noStrike">
              <a:latin typeface="Arial"/>
            </a:endParaRPr>
          </a:p>
          <a:p>
            <a:pPr lvl="2" marL="1296000" indent="-288000">
              <a:spcBef>
                <a:spcPts val="850"/>
              </a:spcBef>
              <a:buClr>
                <a:srgbClr val="000000"/>
              </a:buClr>
              <a:buSzPct val="45000"/>
              <a:buFont typeface="Wingdings" charset="2"/>
              <a:buChar char=""/>
            </a:pPr>
            <a:r>
              <a:rPr b="0" lang="fr-CH" sz="2400" spc="-1" strike="noStrike">
                <a:latin typeface="Arial"/>
              </a:rPr>
              <a:t>Third Outline Level</a:t>
            </a:r>
            <a:endParaRPr b="0" lang="fr-CH" sz="2400" spc="-1" strike="noStrike">
              <a:latin typeface="Arial"/>
            </a:endParaRPr>
          </a:p>
          <a:p>
            <a:pPr lvl="3" marL="1728000" indent="-216000">
              <a:spcBef>
                <a:spcPts val="567"/>
              </a:spcBef>
              <a:buClr>
                <a:srgbClr val="000000"/>
              </a:buClr>
              <a:buSzPct val="75000"/>
              <a:buFont typeface="Symbol" charset="2"/>
              <a:buChar char=""/>
            </a:pPr>
            <a:r>
              <a:rPr b="0" lang="fr-CH" sz="2000" spc="-1" strike="noStrike">
                <a:latin typeface="Arial"/>
              </a:rPr>
              <a:t>Fourth Outline Level</a:t>
            </a:r>
            <a:endParaRPr b="0" lang="fr-CH" sz="2000" spc="-1" strike="noStrike">
              <a:latin typeface="Arial"/>
            </a:endParaRPr>
          </a:p>
          <a:p>
            <a:pPr lvl="4" marL="2160000" indent="-216000">
              <a:spcBef>
                <a:spcPts val="283"/>
              </a:spcBef>
              <a:buClr>
                <a:srgbClr val="000000"/>
              </a:buClr>
              <a:buSzPct val="45000"/>
              <a:buFont typeface="Wingdings" charset="2"/>
              <a:buChar char=""/>
            </a:pPr>
            <a:r>
              <a:rPr b="0" lang="fr-CH" sz="2000" spc="-1" strike="noStrike">
                <a:latin typeface="Arial"/>
              </a:rPr>
              <a:t>Fifth Outline Level</a:t>
            </a:r>
            <a:endParaRPr b="0" lang="fr-CH" sz="2000" spc="-1" strike="noStrike">
              <a:latin typeface="Arial"/>
            </a:endParaRPr>
          </a:p>
          <a:p>
            <a:pPr lvl="5" marL="2592000" indent="-216000">
              <a:spcBef>
                <a:spcPts val="283"/>
              </a:spcBef>
              <a:buClr>
                <a:srgbClr val="000000"/>
              </a:buClr>
              <a:buSzPct val="45000"/>
              <a:buFont typeface="Wingdings" charset="2"/>
              <a:buChar char=""/>
            </a:pPr>
            <a:r>
              <a:rPr b="0" lang="fr-CH" sz="2000" spc="-1" strike="noStrike">
                <a:latin typeface="Arial"/>
              </a:rPr>
              <a:t>Sixth Outline Level</a:t>
            </a:r>
            <a:endParaRPr b="0" lang="fr-CH" sz="2000" spc="-1" strike="noStrike">
              <a:latin typeface="Arial"/>
            </a:endParaRPr>
          </a:p>
          <a:p>
            <a:pPr lvl="6" marL="3024000" indent="-216000">
              <a:spcBef>
                <a:spcPts val="283"/>
              </a:spcBef>
              <a:buClr>
                <a:srgbClr val="000000"/>
              </a:buClr>
              <a:buSzPct val="45000"/>
              <a:buFont typeface="Wingdings" charset="2"/>
              <a:buChar char=""/>
            </a:pPr>
            <a:r>
              <a:rPr b="0" lang="fr-CH" sz="2000" spc="-1" strike="noStrike">
                <a:latin typeface="Arial"/>
              </a:rPr>
              <a:t>Seventh Outline Level</a:t>
            </a:r>
            <a:endParaRPr b="0" lang="fr-CH"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jpeg"/><Relationship Id="rId4"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slideLayout" Target="../slideLayouts/slideLayout37.xml"/>
</Relationships>
</file>

<file path=ppt/slides/_rels/slide35.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slideLayout" Target="../slideLayouts/slideLayout37.xml"/>
</Relationships>
</file>

<file path=ppt/slides/_rels/slide36.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slideLayout" Target="../slideLayouts/slideLayout37.xml"/>
</Relationships>
</file>

<file path=ppt/slides/_rels/slide37.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37.xml"/>
</Relationships>
</file>

<file path=ppt/slides/_rels/slide38.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slideLayout" Target="../slideLayouts/slideLayout37.xml"/>
</Relationships>
</file>

<file path=ppt/slides/_rels/slide39.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image" Target="../media/image95.png"/><Relationship Id="rId4" Type="http://schemas.openxmlformats.org/officeDocument/2006/relationships/slideLayout" Target="../slideLayouts/slideLayout37.xml"/>
</Relationships>
</file>

<file path=ppt/slides/_rels/slide41.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slideLayout" Target="../slideLayouts/slideLayout37.xml"/>
</Relationships>
</file>

<file path=ppt/slides/_rels/slide42.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slideLayout" Target="../slideLayouts/slideLayout37.xml"/>
</Relationships>
</file>

<file path=ppt/slides/_rels/slide43.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37.xml"/>
</Relationships>
</file>

<file path=ppt/slides/_rels/slide44.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slideLayout" Target="../slideLayouts/slideLayout37.xml"/>
</Relationships>
</file>

<file path=ppt/slides/_rels/slide45.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image" Target="../media/image107.png"/><Relationship Id="rId4" Type="http://schemas.openxmlformats.org/officeDocument/2006/relationships/slideLayout" Target="../slideLayouts/slideLayout37.xml"/>
</Relationships>
</file>

<file path=ppt/slides/_rels/slide46.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image" Target="../media/image110.png"/><Relationship Id="rId4" Type="http://schemas.openxmlformats.org/officeDocument/2006/relationships/slideLayout" Target="../slideLayouts/slideLayout37.xml"/>
</Relationships>
</file>

<file path=ppt/slides/_rels/slide47.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37.xml"/>
</Relationships>
</file>

<file path=ppt/slides/_rels/slide48.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6" Type="http://schemas.openxmlformats.org/officeDocument/2006/relationships/image" Target="../media/image119.png"/><Relationship Id="rId7" Type="http://schemas.openxmlformats.org/officeDocument/2006/relationships/slideLayout" Target="../slideLayouts/slideLayout37.xml"/>
</Relationships>
</file>

<file path=ppt/slides/_rels/slide49.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jpeg"/><Relationship Id="rId4"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image" Target="../media/image125.png"/><Relationship Id="rId3"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image" Target="../media/image129.png"/><Relationship Id="rId3"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slideLayout" Target="../slideLayouts/slideLayout61.xml"/>
</Relationships>
</file>

<file path=ppt/slides/_rels/slide55.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image" Target="../media/image133.png"/><Relationship Id="rId3"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png"/><Relationship Id="rId3"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slideLayout" Target="../slideLayouts/slideLayout37.xml"/>
</Relationships>
</file>

<file path=ppt/slides/_rels/slide63.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image" Target="../media/image144.png"/><Relationship Id="rId3"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image" Target="../media/image146.png"/><Relationship Id="rId3"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image" Target="../media/image148.png"/><Relationship Id="rId3"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2" name="" descr=""/>
          <p:cNvPicPr/>
          <p:nvPr/>
        </p:nvPicPr>
        <p:blipFill>
          <a:blip r:embed="rId1"/>
          <a:stretch/>
        </p:blipFill>
        <p:spPr>
          <a:xfrm>
            <a:off x="0" y="0"/>
            <a:ext cx="10151640" cy="4312080"/>
          </a:xfrm>
          <a:prstGeom prst="rect">
            <a:avLst/>
          </a:prstGeom>
          <a:ln w="10800">
            <a:noFill/>
          </a:ln>
        </p:spPr>
      </p:pic>
      <p:sp>
        <p:nvSpPr>
          <p:cNvPr id="253" name=""/>
          <p:cNvSpPr/>
          <p:nvPr/>
        </p:nvSpPr>
        <p:spPr>
          <a:xfrm>
            <a:off x="714600" y="4392000"/>
            <a:ext cx="9352080" cy="71208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US" sz="2700" spc="-1" strike="noStrike">
                <a:solidFill>
                  <a:srgbClr val="ff0000"/>
                </a:solidFill>
                <a:latin typeface="Source Sans Pro Black"/>
                <a:ea typeface="DejaVu Sans"/>
              </a:rPr>
              <a:t>P</a:t>
            </a:r>
            <a:r>
              <a:rPr b="1" lang="en-US" sz="2700" spc="-1" strike="noStrike">
                <a:solidFill>
                  <a:srgbClr val="000000"/>
                </a:solidFill>
                <a:latin typeface="Source Sans Pro Black"/>
                <a:ea typeface="DejaVu Sans"/>
              </a:rPr>
              <a:t>ARALLEL </a:t>
            </a:r>
            <a:r>
              <a:rPr b="1" lang="en-US" sz="2700" spc="-1" strike="noStrike">
                <a:solidFill>
                  <a:srgbClr val="ff0000"/>
                </a:solidFill>
                <a:latin typeface="Source Sans Pro Black"/>
                <a:ea typeface="DejaVu Sans"/>
              </a:rPr>
              <a:t>P</a:t>
            </a:r>
            <a:r>
              <a:rPr b="1" lang="en-US" sz="2700" spc="-1" strike="noStrike">
                <a:solidFill>
                  <a:srgbClr val="000000"/>
                </a:solidFill>
                <a:latin typeface="Source Sans Pro Black"/>
                <a:ea typeface="DejaVu Sans"/>
              </a:rPr>
              <a:t>ROGRAMMING... </a:t>
            </a:r>
            <a:endParaRPr b="0" lang="fr-CH" sz="2700" spc="-1" strike="noStrike">
              <a:latin typeface="Arial"/>
            </a:endParaRPr>
          </a:p>
        </p:txBody>
      </p:sp>
      <p:sp>
        <p:nvSpPr>
          <p:cNvPr id="254" name=""/>
          <p:cNvSpPr/>
          <p:nvPr/>
        </p:nvSpPr>
        <p:spPr>
          <a:xfrm>
            <a:off x="3240000" y="5055120"/>
            <a:ext cx="3445200" cy="26676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5000" bIns="45000" anchor="t">
            <a:noAutofit/>
          </a:bodyPr>
          <a:p>
            <a:pPr>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 algn="l" pos="10058400"/>
                <a:tab algn="l" pos="10515600"/>
              </a:tabLst>
            </a:pPr>
            <a:r>
              <a:rPr b="0" lang="en-US" sz="1200" spc="-1" strike="noStrike">
                <a:solidFill>
                  <a:srgbClr val="000000"/>
                </a:solidFill>
                <a:latin typeface="Arial"/>
                <a:ea typeface="源ノ角ゴシック Normal"/>
              </a:rPr>
              <a:t>Copyright 2023 Patrick Lemoine. All rights reserved.</a:t>
            </a:r>
            <a:endParaRPr b="0" lang="fr-CH" sz="1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35"/>
          <p:cNvSpPr/>
          <p:nvPr/>
        </p:nvSpPr>
        <p:spPr>
          <a:xfrm>
            <a:off x="344880" y="225720"/>
            <a:ext cx="9352080" cy="71100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MPI: Point-to-Point Communication</a:t>
            </a:r>
            <a:endParaRPr b="0" lang="fr-CH" sz="2700" spc="-1" strike="noStrike">
              <a:latin typeface="Arial"/>
            </a:endParaRPr>
          </a:p>
        </p:txBody>
      </p:sp>
      <p:pic>
        <p:nvPicPr>
          <p:cNvPr id="298" name="" descr=""/>
          <p:cNvPicPr/>
          <p:nvPr/>
        </p:nvPicPr>
        <p:blipFill>
          <a:blip r:embed="rId1"/>
          <a:stretch/>
        </p:blipFill>
        <p:spPr>
          <a:xfrm>
            <a:off x="8960760" y="108360"/>
            <a:ext cx="955800" cy="955800"/>
          </a:xfrm>
          <a:prstGeom prst="rect">
            <a:avLst/>
          </a:prstGeom>
          <a:ln w="0">
            <a:noFill/>
          </a:ln>
        </p:spPr>
      </p:pic>
      <p:sp>
        <p:nvSpPr>
          <p:cNvPr id="299" name=""/>
          <p:cNvSpPr/>
          <p:nvPr/>
        </p:nvSpPr>
        <p:spPr>
          <a:xfrm>
            <a:off x="939960" y="1517760"/>
            <a:ext cx="7693920" cy="3156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600" spc="-1" strike="noStrike">
                <a:solidFill>
                  <a:srgbClr val="c9211e"/>
                </a:solidFill>
                <a:latin typeface="Times New Roman"/>
                <a:ea typeface="DejaVu Sans"/>
              </a:rPr>
              <a:t>Blocking</a:t>
            </a:r>
            <a:endParaRPr b="0" lang="fr-CH"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Only returns after completed</a:t>
            </a:r>
            <a:endParaRPr b="0" lang="fr-CH" sz="1600" spc="-1" strike="noStrike">
              <a:latin typeface="Arial"/>
            </a:endParaRPr>
          </a:p>
          <a:p>
            <a:pPr>
              <a:lnSpc>
                <a:spcPct val="100000"/>
              </a:lnSpc>
              <a:buNone/>
            </a:pPr>
            <a:r>
              <a:rPr b="0" lang="fr-CH" sz="1600" spc="-1" strike="noStrike">
                <a:solidFill>
                  <a:srgbClr val="000000"/>
                </a:solidFill>
                <a:latin typeface="Times New Roman"/>
                <a:ea typeface="DejaVu Sans"/>
              </a:rPr>
              <a:t>	</a:t>
            </a:r>
            <a:r>
              <a:rPr b="0" lang="fr-CH" sz="1600" spc="-1" strike="noStrike">
                <a:solidFill>
                  <a:srgbClr val="000000"/>
                </a:solidFill>
                <a:latin typeface="Times New Roman"/>
                <a:ea typeface="DejaVu Sans"/>
              </a:rPr>
              <a:t>- Received: data has arrived and ready to use</a:t>
            </a:r>
            <a:endParaRPr b="0" lang="fr-CH" sz="1600" spc="-1" strike="noStrike">
              <a:latin typeface="Arial"/>
            </a:endParaRPr>
          </a:p>
          <a:p>
            <a:pPr>
              <a:lnSpc>
                <a:spcPct val="100000"/>
              </a:lnSpc>
              <a:buNone/>
            </a:pPr>
            <a:r>
              <a:rPr b="0" lang="en-US"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 Send: safe to reuse sent buffer</a:t>
            </a:r>
            <a:endParaRPr b="0" lang="fr-CH"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Be aware of deadlocks !!!</a:t>
            </a:r>
            <a:endParaRPr b="0" lang="fr-CH"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Tip: use when possible</a:t>
            </a:r>
            <a:endParaRPr b="0" lang="fr-CH" sz="1600" spc="-1" strike="noStrike">
              <a:latin typeface="Arial"/>
            </a:endParaRPr>
          </a:p>
          <a:p>
            <a:pPr>
              <a:lnSpc>
                <a:spcPct val="100000"/>
              </a:lnSpc>
              <a:buNone/>
            </a:pPr>
            <a:endParaRPr b="0" lang="fr-CH" sz="1600" spc="-1" strike="noStrike">
              <a:latin typeface="Arial"/>
            </a:endParaRPr>
          </a:p>
          <a:p>
            <a:pPr>
              <a:lnSpc>
                <a:spcPct val="100000"/>
              </a:lnSpc>
              <a:buNone/>
            </a:pPr>
            <a:endParaRPr b="0" lang="fr-CH" sz="1600" spc="-1" strike="noStrike">
              <a:latin typeface="Arial"/>
            </a:endParaRPr>
          </a:p>
          <a:p>
            <a:pPr>
              <a:lnSpc>
                <a:spcPct val="100000"/>
              </a:lnSpc>
              <a:buNone/>
            </a:pPr>
            <a:r>
              <a:rPr b="1" lang="en-US" sz="1600" spc="-1" strike="noStrike">
                <a:solidFill>
                  <a:srgbClr val="009e4f"/>
                </a:solidFill>
                <a:latin typeface="Times New Roman"/>
                <a:ea typeface="DejaVu Sans"/>
              </a:rPr>
              <a:t>Non-Blocking</a:t>
            </a:r>
            <a:endParaRPr b="0" lang="fr-CH"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returns immediately</a:t>
            </a:r>
            <a:endParaRPr b="0" lang="fr-CH" sz="1600" spc="-1" strike="noStrike">
              <a:latin typeface="Arial"/>
            </a:endParaRPr>
          </a:p>
          <a:p>
            <a:pPr>
              <a:lnSpc>
                <a:spcPct val="100000"/>
              </a:lnSpc>
              <a:buNone/>
            </a:pPr>
            <a:r>
              <a:rPr b="0" lang="en-US"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 Unsafe to modify buffers until operation is known to be complete</a:t>
            </a:r>
            <a:endParaRPr b="0" lang="fr-CH"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Allows computation and communication to overlap</a:t>
            </a:r>
            <a:endParaRPr b="0" lang="fr-CH"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Tip: Use only when needed</a:t>
            </a:r>
            <a:endParaRPr b="0" lang="fr-CH" sz="1600" spc="-1" strike="noStrike">
              <a:latin typeface="Arial"/>
            </a:endParaRPr>
          </a:p>
        </p:txBody>
      </p:sp>
      <p:pic>
        <p:nvPicPr>
          <p:cNvPr id="300" name="" descr=""/>
          <p:cNvPicPr/>
          <p:nvPr/>
        </p:nvPicPr>
        <p:blipFill>
          <a:blip r:embed="rId2"/>
          <a:stretch/>
        </p:blipFill>
        <p:spPr>
          <a:xfrm>
            <a:off x="6997320" y="2265480"/>
            <a:ext cx="1637280" cy="1509120"/>
          </a:xfrm>
          <a:prstGeom prst="rect">
            <a:avLst/>
          </a:prstGeom>
          <a:ln w="1080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37"/>
          <p:cNvSpPr/>
          <p:nvPr/>
        </p:nvSpPr>
        <p:spPr>
          <a:xfrm>
            <a:off x="339840" y="225720"/>
            <a:ext cx="9352080" cy="71100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MPI: Deadlock</a:t>
            </a:r>
            <a:endParaRPr b="0" lang="fr-CH" sz="2700" spc="-1" strike="noStrike">
              <a:latin typeface="Arial"/>
            </a:endParaRPr>
          </a:p>
        </p:txBody>
      </p:sp>
      <p:pic>
        <p:nvPicPr>
          <p:cNvPr id="302" name="" descr=""/>
          <p:cNvPicPr/>
          <p:nvPr/>
        </p:nvPicPr>
        <p:blipFill>
          <a:blip r:embed="rId1"/>
          <a:stretch/>
        </p:blipFill>
        <p:spPr>
          <a:xfrm>
            <a:off x="8960760" y="108360"/>
            <a:ext cx="955800" cy="955800"/>
          </a:xfrm>
          <a:prstGeom prst="rect">
            <a:avLst/>
          </a:prstGeom>
          <a:ln w="0">
            <a:noFill/>
          </a:ln>
        </p:spPr>
      </p:pic>
      <p:pic>
        <p:nvPicPr>
          <p:cNvPr id="303" name="" descr=""/>
          <p:cNvPicPr/>
          <p:nvPr/>
        </p:nvPicPr>
        <p:blipFill>
          <a:blip r:embed="rId2"/>
          <a:stretch/>
        </p:blipFill>
        <p:spPr>
          <a:xfrm>
            <a:off x="1979640" y="2700000"/>
            <a:ext cx="6114960" cy="2539440"/>
          </a:xfrm>
          <a:prstGeom prst="rect">
            <a:avLst/>
          </a:prstGeom>
          <a:ln w="0">
            <a:noFill/>
          </a:ln>
        </p:spPr>
      </p:pic>
      <p:sp>
        <p:nvSpPr>
          <p:cNvPr id="304" name=""/>
          <p:cNvSpPr/>
          <p:nvPr/>
        </p:nvSpPr>
        <p:spPr>
          <a:xfrm>
            <a:off x="1968840" y="1657440"/>
            <a:ext cx="7313760" cy="1109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fr-CH" sz="1400" spc="-1" strike="noStrike">
                <a:solidFill>
                  <a:srgbClr val="dc0000"/>
                </a:solidFill>
                <a:latin typeface="Times New Roman"/>
                <a:ea typeface="DejaVu Sans"/>
              </a:rPr>
              <a:t>Blocking</a:t>
            </a:r>
            <a:r>
              <a:rPr b="0" lang="fr-CH" sz="1400" spc="-1" strike="noStrike">
                <a:solidFill>
                  <a:srgbClr val="000000"/>
                </a:solidFill>
                <a:latin typeface="Times New Roman"/>
                <a:ea typeface="DejaVu Sans"/>
              </a:rPr>
              <a:t> calls can </a:t>
            </a:r>
            <a:r>
              <a:rPr b="1" lang="fr-CH" sz="1400" spc="-1" strike="noStrike">
                <a:solidFill>
                  <a:srgbClr val="000000"/>
                </a:solidFill>
                <a:latin typeface="Times New Roman"/>
                <a:ea typeface="DejaVu Sans"/>
              </a:rPr>
              <a:t>results in deadlock</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	</a:t>
            </a:r>
            <a:r>
              <a:rPr b="0" lang="fr-CH" sz="1400" spc="-1" strike="noStrike">
                <a:solidFill>
                  <a:srgbClr val="000000"/>
                </a:solidFill>
                <a:latin typeface="Times New Roman"/>
                <a:ea typeface="DejaVu Sans"/>
              </a:rPr>
              <a:t>One process is waiting for message that will never arrive</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	</a:t>
            </a:r>
            <a:r>
              <a:rPr b="0" lang="fr-CH" sz="1400" spc="-1" strike="noStrike">
                <a:solidFill>
                  <a:srgbClr val="000000"/>
                </a:solidFill>
                <a:latin typeface="Times New Roman"/>
                <a:ea typeface="DejaVu Sans"/>
              </a:rPr>
              <a:t>Only option is to abort the interrupt/kill the code (CTRL-c)</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	</a:t>
            </a:r>
            <a:r>
              <a:rPr b="0" lang="fr-CH" sz="1400" spc="-1" strike="noStrike">
                <a:solidFill>
                  <a:srgbClr val="000000"/>
                </a:solidFill>
                <a:latin typeface="Times New Roman"/>
                <a:ea typeface="DejaVu Sans"/>
              </a:rPr>
              <a:t>Might not always deadlock - depends on size of system buffer</a:t>
            </a:r>
            <a:endParaRPr b="0" lang="fr-CH" sz="14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39"/>
          <p:cNvSpPr/>
          <p:nvPr/>
        </p:nvSpPr>
        <p:spPr>
          <a:xfrm>
            <a:off x="339840" y="225720"/>
            <a:ext cx="9352080" cy="71100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MPI: Coolective Communication (BCast)</a:t>
            </a:r>
            <a:endParaRPr b="0" lang="fr-CH" sz="2700" spc="-1" strike="noStrike">
              <a:latin typeface="Arial"/>
            </a:endParaRPr>
          </a:p>
        </p:txBody>
      </p:sp>
      <p:pic>
        <p:nvPicPr>
          <p:cNvPr id="306" name="" descr=""/>
          <p:cNvPicPr/>
          <p:nvPr/>
        </p:nvPicPr>
        <p:blipFill>
          <a:blip r:embed="rId1"/>
          <a:stretch/>
        </p:blipFill>
        <p:spPr>
          <a:xfrm>
            <a:off x="8960760" y="108360"/>
            <a:ext cx="955800" cy="955800"/>
          </a:xfrm>
          <a:prstGeom prst="rect">
            <a:avLst/>
          </a:prstGeom>
          <a:ln w="0">
            <a:noFill/>
          </a:ln>
        </p:spPr>
      </p:pic>
      <p:pic>
        <p:nvPicPr>
          <p:cNvPr id="307" name="" descr=""/>
          <p:cNvPicPr/>
          <p:nvPr/>
        </p:nvPicPr>
        <p:blipFill>
          <a:blip r:embed="rId2"/>
          <a:stretch/>
        </p:blipFill>
        <p:spPr>
          <a:xfrm>
            <a:off x="2094480" y="1337760"/>
            <a:ext cx="5616000" cy="482040"/>
          </a:xfrm>
          <a:prstGeom prst="rect">
            <a:avLst/>
          </a:prstGeom>
          <a:ln w="0">
            <a:noFill/>
          </a:ln>
        </p:spPr>
      </p:pic>
      <p:pic>
        <p:nvPicPr>
          <p:cNvPr id="308" name="" descr=""/>
          <p:cNvPicPr/>
          <p:nvPr/>
        </p:nvPicPr>
        <p:blipFill>
          <a:blip r:embed="rId3"/>
          <a:stretch/>
        </p:blipFill>
        <p:spPr>
          <a:xfrm>
            <a:off x="1793520" y="2944440"/>
            <a:ext cx="6002280" cy="2270160"/>
          </a:xfrm>
          <a:prstGeom prst="rect">
            <a:avLst/>
          </a:prstGeom>
          <a:ln w="0">
            <a:noFill/>
          </a:ln>
        </p:spPr>
      </p:pic>
      <p:sp>
        <p:nvSpPr>
          <p:cNvPr id="309" name=""/>
          <p:cNvSpPr/>
          <p:nvPr/>
        </p:nvSpPr>
        <p:spPr>
          <a:xfrm>
            <a:off x="2625840" y="2124000"/>
            <a:ext cx="5036760" cy="597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fr-CH" sz="1400" spc="-1" strike="noStrike">
                <a:solidFill>
                  <a:srgbClr val="000000"/>
                </a:solidFill>
                <a:latin typeface="Times New Roman"/>
                <a:ea typeface="DejaVu Sans"/>
              </a:rPr>
              <a:t>Broadcast</a:t>
            </a:r>
            <a:r>
              <a:rPr b="0" lang="fr-CH" sz="1400" spc="-1" strike="noStrike">
                <a:solidFill>
                  <a:srgbClr val="000000"/>
                </a:solidFill>
                <a:latin typeface="Times New Roman"/>
                <a:ea typeface="DejaVu Sans"/>
              </a:rPr>
              <a:t> a message from the root process to all other processes.</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Useful when reading in input parameters from file.</a:t>
            </a:r>
            <a:endParaRPr b="0" lang="fr-CH" sz="1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40"/>
          <p:cNvSpPr/>
          <p:nvPr/>
        </p:nvSpPr>
        <p:spPr>
          <a:xfrm>
            <a:off x="339840" y="225720"/>
            <a:ext cx="9352080" cy="71100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MPI: Collective Communication (Scatter)</a:t>
            </a:r>
            <a:endParaRPr b="0" lang="fr-CH" sz="2700" spc="-1" strike="noStrike">
              <a:latin typeface="Arial"/>
            </a:endParaRPr>
          </a:p>
        </p:txBody>
      </p:sp>
      <p:pic>
        <p:nvPicPr>
          <p:cNvPr id="311" name="" descr=""/>
          <p:cNvPicPr/>
          <p:nvPr/>
        </p:nvPicPr>
        <p:blipFill>
          <a:blip r:embed="rId1"/>
          <a:stretch/>
        </p:blipFill>
        <p:spPr>
          <a:xfrm>
            <a:off x="8960760" y="108360"/>
            <a:ext cx="955800" cy="955800"/>
          </a:xfrm>
          <a:prstGeom prst="rect">
            <a:avLst/>
          </a:prstGeom>
          <a:ln w="0">
            <a:noFill/>
          </a:ln>
        </p:spPr>
      </p:pic>
      <p:pic>
        <p:nvPicPr>
          <p:cNvPr id="312" name="" descr=""/>
          <p:cNvPicPr/>
          <p:nvPr/>
        </p:nvPicPr>
        <p:blipFill>
          <a:blip r:embed="rId2"/>
          <a:stretch/>
        </p:blipFill>
        <p:spPr>
          <a:xfrm>
            <a:off x="2052000" y="1355400"/>
            <a:ext cx="5701320" cy="662400"/>
          </a:xfrm>
          <a:prstGeom prst="rect">
            <a:avLst/>
          </a:prstGeom>
          <a:ln w="0">
            <a:noFill/>
          </a:ln>
        </p:spPr>
      </p:pic>
      <p:pic>
        <p:nvPicPr>
          <p:cNvPr id="313" name="" descr=""/>
          <p:cNvPicPr/>
          <p:nvPr/>
        </p:nvPicPr>
        <p:blipFill>
          <a:blip r:embed="rId3"/>
          <a:stretch/>
        </p:blipFill>
        <p:spPr>
          <a:xfrm>
            <a:off x="1977480" y="3070800"/>
            <a:ext cx="5850360" cy="2179800"/>
          </a:xfrm>
          <a:prstGeom prst="rect">
            <a:avLst/>
          </a:prstGeom>
          <a:ln w="0">
            <a:noFill/>
          </a:ln>
        </p:spPr>
      </p:pic>
      <p:sp>
        <p:nvSpPr>
          <p:cNvPr id="314" name=""/>
          <p:cNvSpPr/>
          <p:nvPr/>
        </p:nvSpPr>
        <p:spPr>
          <a:xfrm>
            <a:off x="2431080" y="2461320"/>
            <a:ext cx="5627520" cy="34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400" spc="-1" strike="noStrike">
                <a:solidFill>
                  <a:srgbClr val="000000"/>
                </a:solidFill>
                <a:latin typeface="Times New Roman"/>
                <a:ea typeface="DejaVu Sans"/>
              </a:rPr>
              <a:t>Sends individual messages from the root process to all other processes.</a:t>
            </a:r>
            <a:endParaRPr b="0" lang="fr-CH" sz="1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41"/>
          <p:cNvSpPr/>
          <p:nvPr/>
        </p:nvSpPr>
        <p:spPr>
          <a:xfrm>
            <a:off x="339840" y="225720"/>
            <a:ext cx="9352080" cy="71100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MPI: Collective Communication (Gather) </a:t>
            </a:r>
            <a:endParaRPr b="0" lang="fr-CH" sz="2700" spc="-1" strike="noStrike">
              <a:latin typeface="Arial"/>
            </a:endParaRPr>
          </a:p>
        </p:txBody>
      </p:sp>
      <p:pic>
        <p:nvPicPr>
          <p:cNvPr id="316" name="" descr=""/>
          <p:cNvPicPr/>
          <p:nvPr/>
        </p:nvPicPr>
        <p:blipFill>
          <a:blip r:embed="rId1"/>
          <a:stretch/>
        </p:blipFill>
        <p:spPr>
          <a:xfrm>
            <a:off x="8960760" y="108360"/>
            <a:ext cx="955800" cy="955800"/>
          </a:xfrm>
          <a:prstGeom prst="rect">
            <a:avLst/>
          </a:prstGeom>
          <a:ln w="0">
            <a:noFill/>
          </a:ln>
        </p:spPr>
      </p:pic>
      <p:pic>
        <p:nvPicPr>
          <p:cNvPr id="317" name="" descr=""/>
          <p:cNvPicPr/>
          <p:nvPr/>
        </p:nvPicPr>
        <p:blipFill>
          <a:blip r:embed="rId2"/>
          <a:stretch/>
        </p:blipFill>
        <p:spPr>
          <a:xfrm>
            <a:off x="2043360" y="1329120"/>
            <a:ext cx="5718600" cy="715320"/>
          </a:xfrm>
          <a:prstGeom prst="rect">
            <a:avLst/>
          </a:prstGeom>
          <a:ln w="0">
            <a:noFill/>
          </a:ln>
        </p:spPr>
      </p:pic>
      <p:pic>
        <p:nvPicPr>
          <p:cNvPr id="318" name="" descr=""/>
          <p:cNvPicPr/>
          <p:nvPr/>
        </p:nvPicPr>
        <p:blipFill>
          <a:blip r:embed="rId3"/>
          <a:stretch/>
        </p:blipFill>
        <p:spPr>
          <a:xfrm>
            <a:off x="2023920" y="3008160"/>
            <a:ext cx="5782680" cy="2170440"/>
          </a:xfrm>
          <a:prstGeom prst="rect">
            <a:avLst/>
          </a:prstGeom>
          <a:ln w="0">
            <a:noFill/>
          </a:ln>
        </p:spPr>
      </p:pic>
      <p:sp>
        <p:nvSpPr>
          <p:cNvPr id="319" name=""/>
          <p:cNvSpPr/>
          <p:nvPr/>
        </p:nvSpPr>
        <p:spPr>
          <a:xfrm>
            <a:off x="3955680" y="2452320"/>
            <a:ext cx="2182320" cy="34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400" spc="-1" strike="noStrike">
                <a:solidFill>
                  <a:srgbClr val="000000"/>
                </a:solidFill>
                <a:latin typeface="Times New Roman"/>
                <a:ea typeface="DejaVu Sans"/>
              </a:rPr>
              <a:t>Opposite of </a:t>
            </a:r>
            <a:r>
              <a:rPr b="1" lang="fr-CH" sz="1400" spc="-1" strike="noStrike">
                <a:solidFill>
                  <a:srgbClr val="000000"/>
                </a:solidFill>
                <a:latin typeface="Times New Roman"/>
                <a:ea typeface="DejaVu Sans"/>
              </a:rPr>
              <a:t>Scatter.</a:t>
            </a:r>
            <a:endParaRPr b="0" lang="fr-CH" sz="1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42"/>
          <p:cNvSpPr/>
          <p:nvPr/>
        </p:nvSpPr>
        <p:spPr>
          <a:xfrm>
            <a:off x="339840" y="225720"/>
            <a:ext cx="9352080" cy="71100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MPI: Collective Communication (Reduce)</a:t>
            </a:r>
            <a:endParaRPr b="0" lang="fr-CH" sz="2700" spc="-1" strike="noStrike">
              <a:latin typeface="Arial"/>
            </a:endParaRPr>
          </a:p>
        </p:txBody>
      </p:sp>
      <p:pic>
        <p:nvPicPr>
          <p:cNvPr id="321" name="" descr=""/>
          <p:cNvPicPr/>
          <p:nvPr/>
        </p:nvPicPr>
        <p:blipFill>
          <a:blip r:embed="rId1"/>
          <a:stretch/>
        </p:blipFill>
        <p:spPr>
          <a:xfrm>
            <a:off x="8960760" y="108360"/>
            <a:ext cx="955800" cy="955800"/>
          </a:xfrm>
          <a:prstGeom prst="rect">
            <a:avLst/>
          </a:prstGeom>
          <a:ln w="0">
            <a:noFill/>
          </a:ln>
        </p:spPr>
      </p:pic>
      <p:pic>
        <p:nvPicPr>
          <p:cNvPr id="322" name="" descr=""/>
          <p:cNvPicPr/>
          <p:nvPr/>
        </p:nvPicPr>
        <p:blipFill>
          <a:blip r:embed="rId2"/>
          <a:stretch/>
        </p:blipFill>
        <p:spPr>
          <a:xfrm>
            <a:off x="1948680" y="1313280"/>
            <a:ext cx="5907600" cy="675000"/>
          </a:xfrm>
          <a:prstGeom prst="rect">
            <a:avLst/>
          </a:prstGeom>
          <a:ln w="0">
            <a:noFill/>
          </a:ln>
        </p:spPr>
      </p:pic>
      <p:pic>
        <p:nvPicPr>
          <p:cNvPr id="323" name="" descr=""/>
          <p:cNvPicPr/>
          <p:nvPr/>
        </p:nvPicPr>
        <p:blipFill>
          <a:blip r:embed="rId3"/>
          <a:stretch/>
        </p:blipFill>
        <p:spPr>
          <a:xfrm>
            <a:off x="7740000" y="2340000"/>
            <a:ext cx="1075320" cy="1248840"/>
          </a:xfrm>
          <a:prstGeom prst="rect">
            <a:avLst/>
          </a:prstGeom>
          <a:ln w="0">
            <a:noFill/>
          </a:ln>
        </p:spPr>
      </p:pic>
      <p:sp>
        <p:nvSpPr>
          <p:cNvPr id="324" name=""/>
          <p:cNvSpPr/>
          <p:nvPr/>
        </p:nvSpPr>
        <p:spPr>
          <a:xfrm>
            <a:off x="2520000" y="2055960"/>
            <a:ext cx="4622400" cy="67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400" spc="-1" strike="noStrike">
                <a:solidFill>
                  <a:srgbClr val="000000"/>
                </a:solidFill>
                <a:latin typeface="Times New Roman"/>
                <a:ea typeface="DejaVu Sans"/>
              </a:rPr>
              <a:t>Applies </a:t>
            </a:r>
            <a:r>
              <a:rPr b="1" lang="fr-CH" sz="1400" spc="-1" strike="noStrike">
                <a:solidFill>
                  <a:srgbClr val="000000"/>
                </a:solidFill>
                <a:latin typeface="Times New Roman"/>
                <a:ea typeface="DejaVu Sans"/>
              </a:rPr>
              <a:t>reduction</a:t>
            </a:r>
            <a:r>
              <a:rPr b="0" lang="fr-CH" sz="1400" spc="-1" strike="noStrike">
                <a:solidFill>
                  <a:srgbClr val="000000"/>
                </a:solidFill>
                <a:latin typeface="Times New Roman"/>
                <a:ea typeface="DejaVu Sans"/>
              </a:rPr>
              <a:t> operation on data from </a:t>
            </a:r>
            <a:r>
              <a:rPr b="1" lang="fr-CH" sz="1400" spc="-1" strike="noStrike">
                <a:solidFill>
                  <a:srgbClr val="000000"/>
                </a:solidFill>
                <a:latin typeface="Times New Roman"/>
                <a:ea typeface="DejaVu Sans"/>
              </a:rPr>
              <a:t>all processes</a:t>
            </a:r>
            <a:r>
              <a:rPr b="0" lang="fr-CH" sz="1400" spc="-1" strike="noStrike">
                <a:solidFill>
                  <a:srgbClr val="000000"/>
                </a:solidFill>
                <a:latin typeface="Times New Roman"/>
                <a:ea typeface="DejaVu Sans"/>
              </a:rPr>
              <a:t>.</a:t>
            </a:r>
            <a:endParaRPr b="0" lang="fr-CH" sz="1400" spc="-1" strike="noStrike">
              <a:latin typeface="Arial"/>
            </a:endParaRPr>
          </a:p>
          <a:p>
            <a:pPr>
              <a:lnSpc>
                <a:spcPct val="100000"/>
              </a:lnSpc>
              <a:buNone/>
            </a:pP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Puts results on root process.</a:t>
            </a:r>
            <a:endParaRPr b="0" lang="fr-CH" sz="1400" spc="-1" strike="noStrike">
              <a:latin typeface="Arial"/>
            </a:endParaRPr>
          </a:p>
        </p:txBody>
      </p:sp>
      <p:pic>
        <p:nvPicPr>
          <p:cNvPr id="325" name="" descr=""/>
          <p:cNvPicPr/>
          <p:nvPr/>
        </p:nvPicPr>
        <p:blipFill>
          <a:blip r:embed="rId4"/>
          <a:stretch/>
        </p:blipFill>
        <p:spPr>
          <a:xfrm>
            <a:off x="2052000" y="3060000"/>
            <a:ext cx="4854600" cy="20250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43"/>
          <p:cNvSpPr/>
          <p:nvPr/>
        </p:nvSpPr>
        <p:spPr>
          <a:xfrm>
            <a:off x="339840" y="225720"/>
            <a:ext cx="9352080" cy="71100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MPI: Collective Communication (Allreduce)</a:t>
            </a:r>
            <a:endParaRPr b="0" lang="fr-CH" sz="2700" spc="-1" strike="noStrike">
              <a:latin typeface="Arial"/>
            </a:endParaRPr>
          </a:p>
        </p:txBody>
      </p:sp>
      <p:pic>
        <p:nvPicPr>
          <p:cNvPr id="327" name="" descr=""/>
          <p:cNvPicPr/>
          <p:nvPr/>
        </p:nvPicPr>
        <p:blipFill>
          <a:blip r:embed="rId1"/>
          <a:stretch/>
        </p:blipFill>
        <p:spPr>
          <a:xfrm>
            <a:off x="8960760" y="108360"/>
            <a:ext cx="955800" cy="955800"/>
          </a:xfrm>
          <a:prstGeom prst="rect">
            <a:avLst/>
          </a:prstGeom>
          <a:ln w="0">
            <a:noFill/>
          </a:ln>
        </p:spPr>
      </p:pic>
      <p:pic>
        <p:nvPicPr>
          <p:cNvPr id="328" name="" descr=""/>
          <p:cNvPicPr/>
          <p:nvPr/>
        </p:nvPicPr>
        <p:blipFill>
          <a:blip r:embed="rId2"/>
          <a:stretch/>
        </p:blipFill>
        <p:spPr>
          <a:xfrm>
            <a:off x="2405520" y="1288800"/>
            <a:ext cx="4994280" cy="651960"/>
          </a:xfrm>
          <a:prstGeom prst="rect">
            <a:avLst/>
          </a:prstGeom>
          <a:ln w="0">
            <a:noFill/>
          </a:ln>
        </p:spPr>
      </p:pic>
      <p:pic>
        <p:nvPicPr>
          <p:cNvPr id="329" name="" descr=""/>
          <p:cNvPicPr/>
          <p:nvPr/>
        </p:nvPicPr>
        <p:blipFill>
          <a:blip r:embed="rId3"/>
          <a:stretch/>
        </p:blipFill>
        <p:spPr>
          <a:xfrm>
            <a:off x="2071800" y="2700720"/>
            <a:ext cx="5842800" cy="2513880"/>
          </a:xfrm>
          <a:prstGeom prst="rect">
            <a:avLst/>
          </a:prstGeom>
          <a:ln w="0">
            <a:noFill/>
          </a:ln>
        </p:spPr>
      </p:pic>
      <p:pic>
        <p:nvPicPr>
          <p:cNvPr id="330" name="" descr=""/>
          <p:cNvPicPr/>
          <p:nvPr/>
        </p:nvPicPr>
        <p:blipFill>
          <a:blip r:embed="rId4"/>
          <a:stretch/>
        </p:blipFill>
        <p:spPr>
          <a:xfrm>
            <a:off x="7800480" y="1349280"/>
            <a:ext cx="1014120" cy="1165320"/>
          </a:xfrm>
          <a:prstGeom prst="rect">
            <a:avLst/>
          </a:prstGeom>
          <a:ln w="0">
            <a:noFill/>
          </a:ln>
        </p:spPr>
      </p:pic>
      <p:sp>
        <p:nvSpPr>
          <p:cNvPr id="331" name=""/>
          <p:cNvSpPr/>
          <p:nvPr/>
        </p:nvSpPr>
        <p:spPr>
          <a:xfrm>
            <a:off x="2893680" y="1944000"/>
            <a:ext cx="4300920" cy="597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400" spc="-1" strike="noStrike">
                <a:solidFill>
                  <a:srgbClr val="000000"/>
                </a:solidFill>
                <a:latin typeface="Times New Roman"/>
                <a:ea typeface="DejaVu Sans"/>
              </a:rPr>
              <a:t>Applies </a:t>
            </a:r>
            <a:r>
              <a:rPr b="1" lang="fr-CH" sz="1400" spc="-1" strike="noStrike">
                <a:solidFill>
                  <a:srgbClr val="000000"/>
                </a:solidFill>
                <a:latin typeface="Times New Roman"/>
                <a:ea typeface="DejaVu Sans"/>
              </a:rPr>
              <a:t>reduction</a:t>
            </a:r>
            <a:r>
              <a:rPr b="0" lang="fr-CH" sz="1400" spc="-1" strike="noStrike">
                <a:solidFill>
                  <a:srgbClr val="000000"/>
                </a:solidFill>
                <a:latin typeface="Times New Roman"/>
                <a:ea typeface="DejaVu Sans"/>
              </a:rPr>
              <a:t> operation on data </a:t>
            </a:r>
            <a:r>
              <a:rPr b="1" lang="fr-CH" sz="1400" spc="-1" strike="noStrike">
                <a:solidFill>
                  <a:srgbClr val="000000"/>
                </a:solidFill>
                <a:latin typeface="Times New Roman"/>
                <a:ea typeface="DejaVu Sans"/>
              </a:rPr>
              <a:t>from all processes</a:t>
            </a:r>
            <a:r>
              <a:rPr b="0" lang="fr-CH" sz="1400" spc="-1" strike="noStrike">
                <a:solidFill>
                  <a:srgbClr val="000000"/>
                </a:solidFill>
                <a:latin typeface="Times New Roman"/>
                <a:ea typeface="DejaVu Sans"/>
              </a:rPr>
              <a:t>.</a:t>
            </a:r>
            <a:endParaRPr b="0" lang="fr-CH" sz="1400" spc="-1" strike="noStrike">
              <a:latin typeface="Arial"/>
            </a:endParaRPr>
          </a:p>
          <a:p>
            <a:pPr>
              <a:lnSpc>
                <a:spcPct val="100000"/>
              </a:lnSpc>
              <a:buNone/>
            </a:pP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Store results on all processes.</a:t>
            </a:r>
            <a:endParaRPr b="0" lang="fr-CH" sz="1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44"/>
          <p:cNvSpPr/>
          <p:nvPr/>
        </p:nvSpPr>
        <p:spPr>
          <a:xfrm>
            <a:off x="339840" y="225720"/>
            <a:ext cx="9352080" cy="71100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MPI: Collective Communication (Barrier)</a:t>
            </a:r>
            <a:endParaRPr b="0" lang="fr-CH" sz="2700" spc="-1" strike="noStrike">
              <a:latin typeface="Arial"/>
            </a:endParaRPr>
          </a:p>
        </p:txBody>
      </p:sp>
      <p:pic>
        <p:nvPicPr>
          <p:cNvPr id="333" name="" descr=""/>
          <p:cNvPicPr/>
          <p:nvPr/>
        </p:nvPicPr>
        <p:blipFill>
          <a:blip r:embed="rId1"/>
          <a:stretch/>
        </p:blipFill>
        <p:spPr>
          <a:xfrm>
            <a:off x="8960760" y="108360"/>
            <a:ext cx="955800" cy="955800"/>
          </a:xfrm>
          <a:prstGeom prst="rect">
            <a:avLst/>
          </a:prstGeom>
          <a:ln w="0">
            <a:noFill/>
          </a:ln>
        </p:spPr>
      </p:pic>
      <p:pic>
        <p:nvPicPr>
          <p:cNvPr id="334" name="" descr=""/>
          <p:cNvPicPr/>
          <p:nvPr/>
        </p:nvPicPr>
        <p:blipFill>
          <a:blip r:embed="rId2"/>
          <a:stretch/>
        </p:blipFill>
        <p:spPr>
          <a:xfrm>
            <a:off x="2316600" y="1329480"/>
            <a:ext cx="5171760" cy="498600"/>
          </a:xfrm>
          <a:prstGeom prst="rect">
            <a:avLst/>
          </a:prstGeom>
          <a:ln w="0">
            <a:noFill/>
          </a:ln>
        </p:spPr>
      </p:pic>
      <p:pic>
        <p:nvPicPr>
          <p:cNvPr id="335" name="" descr=""/>
          <p:cNvPicPr/>
          <p:nvPr/>
        </p:nvPicPr>
        <p:blipFill>
          <a:blip r:embed="rId3"/>
          <a:stretch/>
        </p:blipFill>
        <p:spPr>
          <a:xfrm>
            <a:off x="2815200" y="3024000"/>
            <a:ext cx="4102560" cy="2287080"/>
          </a:xfrm>
          <a:prstGeom prst="rect">
            <a:avLst/>
          </a:prstGeom>
          <a:ln w="0">
            <a:noFill/>
          </a:ln>
        </p:spPr>
      </p:pic>
      <p:sp>
        <p:nvSpPr>
          <p:cNvPr id="336" name=""/>
          <p:cNvSpPr/>
          <p:nvPr/>
        </p:nvSpPr>
        <p:spPr>
          <a:xfrm>
            <a:off x="2887200" y="2017440"/>
            <a:ext cx="4447800" cy="929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400" spc="-1" strike="noStrike">
                <a:solidFill>
                  <a:srgbClr val="000000"/>
                </a:solidFill>
                <a:latin typeface="Times New Roman"/>
                <a:ea typeface="DejaVu Sans"/>
              </a:rPr>
              <a:t>Process synchronization (blocking).</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	</a:t>
            </a:r>
            <a:r>
              <a:rPr b="0" lang="fr-CH" sz="1400" spc="-1" strike="noStrike">
                <a:solidFill>
                  <a:srgbClr val="000000"/>
                </a:solidFill>
                <a:latin typeface="Times New Roman"/>
                <a:ea typeface="DejaVu Sans"/>
              </a:rPr>
              <a:t>All processes forced to wait for each other.</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Use only where necessary.</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	</a:t>
            </a:r>
            <a:r>
              <a:rPr b="0" lang="fr-CH" sz="1400" spc="-1" strike="noStrike">
                <a:solidFill>
                  <a:srgbClr val="000000"/>
                </a:solidFill>
                <a:latin typeface="Times New Roman"/>
                <a:ea typeface="DejaVu Sans"/>
              </a:rPr>
              <a:t>Will reduce parallelism.</a:t>
            </a:r>
            <a:endParaRPr b="0" lang="fr-CH" sz="1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MPI: keywords</a:t>
            </a:r>
            <a:endParaRPr b="0" lang="fr-CH" sz="2700" spc="-1" strike="noStrike">
              <a:latin typeface="Arial"/>
            </a:endParaRPr>
          </a:p>
        </p:txBody>
      </p:sp>
      <p:graphicFrame>
        <p:nvGraphicFramePr>
          <p:cNvPr id="338" name=""/>
          <p:cNvGraphicFramePr/>
          <p:nvPr/>
        </p:nvGraphicFramePr>
        <p:xfrm>
          <a:off x="0" y="1262880"/>
          <a:ext cx="10078920" cy="4406760"/>
        </p:xfrm>
        <a:graphic>
          <a:graphicData uri="http://schemas.openxmlformats.org/drawingml/2006/table">
            <a:tbl>
              <a:tblPr/>
              <a:tblGrid>
                <a:gridCol w="5007600"/>
                <a:gridCol w="5071680"/>
              </a:tblGrid>
              <a:tr h="4407120">
                <a:tc>
                  <a:txBody>
                    <a:bodyPr lIns="90000" rIns="90000" anchor="ctr">
                      <a:noAutofit/>
                    </a:bodyPr>
                    <a:p>
                      <a:pPr>
                        <a:lnSpc>
                          <a:spcPct val="100000"/>
                        </a:lnSpc>
                        <a:buNone/>
                      </a:pPr>
                      <a:r>
                        <a:rPr b="1" lang="en-US" sz="1400" spc="-1" strike="noStrike">
                          <a:solidFill>
                            <a:srgbClr val="000000"/>
                          </a:solidFill>
                          <a:latin typeface="Times New Roman"/>
                        </a:rPr>
                        <a:t>1 environment</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Init: Initialization of the MPI environment</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Comm rank: Rank of the process</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Comm size: Number of processes</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Finalize: Deactivation of the MPI environment </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Abort: Stopping of an MPI program</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Wtime: Time taking</a:t>
                      </a:r>
                      <a:endParaRPr b="0" lang="fr-CH" sz="1400" spc="-1" strike="noStrike">
                        <a:latin typeface="Arial"/>
                      </a:endParaRPr>
                    </a:p>
                    <a:p>
                      <a:pPr>
                        <a:lnSpc>
                          <a:spcPct val="100000"/>
                        </a:lnSpc>
                        <a:buNone/>
                      </a:pPr>
                      <a:endParaRPr b="0" lang="fr-CH" sz="1400" spc="-1" strike="noStrike">
                        <a:latin typeface="Arial"/>
                      </a:endParaRPr>
                    </a:p>
                    <a:p>
                      <a:pPr>
                        <a:lnSpc>
                          <a:spcPct val="100000"/>
                        </a:lnSpc>
                        <a:buNone/>
                      </a:pPr>
                      <a:r>
                        <a:rPr b="1" lang="en-US" sz="1400" spc="-1" strike="noStrike">
                          <a:solidFill>
                            <a:srgbClr val="000000"/>
                          </a:solidFill>
                          <a:latin typeface="Times New Roman"/>
                        </a:rPr>
                        <a:t>2 Point-to-point communications</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Send: Send message</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Isend: Non-blocking message sending</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Recv: Message received</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Irecv: Non-blocking message reception</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Sendrecv and MPI Sendrecv replace: Sending and receiving messages</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Wait: Waiting for the end of a non-blocking communication</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Wait all: Wait for the end of all non-blocking communications</a:t>
                      </a:r>
                      <a:endParaRPr b="0" lang="fr-CH" sz="1400" spc="-1" strike="noStrike">
                        <a:latin typeface="Arial"/>
                      </a:endParaRPr>
                    </a:p>
                    <a:p>
                      <a:pPr>
                        <a:lnSpc>
                          <a:spcPct val="100000"/>
                        </a:lnSpc>
                        <a:buNone/>
                      </a:pPr>
                      <a:endParaRPr b="0" lang="fr-CH" sz="1200" spc="-1" strike="noStrike">
                        <a:latin typeface="Arial"/>
                      </a:endParaRPr>
                    </a:p>
                    <a:p>
                      <a:pPr>
                        <a:lnSpc>
                          <a:spcPct val="100000"/>
                        </a:lnSpc>
                        <a:buNone/>
                      </a:pPr>
                      <a:endParaRPr b="0" lang="fr-CH" sz="1200" spc="-1" strike="noStrike">
                        <a:latin typeface="Arial"/>
                      </a:endParaRPr>
                    </a:p>
                  </a:txBody>
                  <a:tcPr anchor="ctr" marL="90000" marR="90000">
                    <a:solidFill>
                      <a:srgbClr val="ffffff"/>
                    </a:solidFill>
                  </a:tcPr>
                </a:tc>
                <a:tc>
                  <a:txBody>
                    <a:bodyPr lIns="90000" rIns="90000" anchor="ctr">
                      <a:noAutofit/>
                    </a:bodyPr>
                    <a:p>
                      <a:pPr>
                        <a:lnSpc>
                          <a:spcPct val="100000"/>
                        </a:lnSpc>
                        <a:buNone/>
                      </a:pPr>
                      <a:r>
                        <a:rPr b="1" lang="en-US" sz="1400" spc="-1" strike="noStrike">
                          <a:solidFill>
                            <a:srgbClr val="000000"/>
                          </a:solidFill>
                          <a:latin typeface="Times New Roman"/>
                        </a:rPr>
                        <a:t>3 Collective communications</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Bcast: General broadcast</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Scatter: Selective spread</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Gather and MPI Allgather: Collecting</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Alltoall: Collection and distribution</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Reduce and MPI Allreduce: Reduction </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Barrier: Global synchronization</a:t>
                      </a:r>
                      <a:endParaRPr b="0" lang="fr-CH" sz="1400" spc="-1" strike="noStrike">
                        <a:latin typeface="Arial"/>
                      </a:endParaRPr>
                    </a:p>
                    <a:p>
                      <a:pPr>
                        <a:lnSpc>
                          <a:spcPct val="100000"/>
                        </a:lnSpc>
                        <a:buNone/>
                      </a:pPr>
                      <a:endParaRPr b="0" lang="fr-CH" sz="1400" spc="-1" strike="noStrike">
                        <a:latin typeface="Arial"/>
                      </a:endParaRPr>
                    </a:p>
                    <a:p>
                      <a:pPr>
                        <a:lnSpc>
                          <a:spcPct val="100000"/>
                        </a:lnSpc>
                        <a:buNone/>
                      </a:pPr>
                      <a:r>
                        <a:rPr b="1" lang="en-US" sz="1400" spc="-1" strike="noStrike">
                          <a:solidFill>
                            <a:srgbClr val="000000"/>
                          </a:solidFill>
                          <a:latin typeface="Times New Roman"/>
                        </a:rPr>
                        <a:t>4 Derived Types</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Contiguous type: Contiguous types</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Type vector and MPI Type create hvector: Types with a con-standing</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Type indexed: Variable pitch types</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Type create subarray: Sub-array types</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Type create struct: H and erogenous types</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Type commit: Type commit</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Type get extent: Recover the extent</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Type create resized: Change of scope</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Type size: Size of a type</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Type free: Release of a type</a:t>
                      </a:r>
                      <a:endParaRPr b="0" lang="fr-CH" sz="1400" spc="-1" strike="noStrike">
                        <a:latin typeface="Arial"/>
                      </a:endParaRPr>
                    </a:p>
                    <a:p>
                      <a:pPr>
                        <a:lnSpc>
                          <a:spcPct val="100000"/>
                        </a:lnSpc>
                        <a:buNone/>
                      </a:pPr>
                      <a:endParaRPr b="0" lang="fr-CH" sz="1200" spc="-1" strike="noStrike">
                        <a:latin typeface="Arial"/>
                      </a:endParaRPr>
                    </a:p>
                  </a:txBody>
                  <a:tcPr anchor="ctr" marL="90000" marR="90000">
                    <a:solidFill>
                      <a:srgbClr val="ffffff"/>
                    </a:solidFill>
                  </a:tcPr>
                </a:tc>
              </a:tr>
            </a:tbl>
          </a:graphicData>
        </a:graphic>
      </p:graphicFrame>
      <p:pic>
        <p:nvPicPr>
          <p:cNvPr id="339" name="" descr=""/>
          <p:cNvPicPr/>
          <p:nvPr/>
        </p:nvPicPr>
        <p:blipFill>
          <a:blip r:embed="rId1"/>
          <a:stretch/>
        </p:blipFill>
        <p:spPr>
          <a:xfrm>
            <a:off x="8640000" y="1262880"/>
            <a:ext cx="1338840" cy="107100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MPI: Keywords</a:t>
            </a:r>
            <a:endParaRPr b="0" lang="fr-CH" sz="2700" spc="-1" strike="noStrike">
              <a:latin typeface="Arial"/>
            </a:endParaRPr>
          </a:p>
        </p:txBody>
      </p:sp>
      <p:graphicFrame>
        <p:nvGraphicFramePr>
          <p:cNvPr id="341" name=""/>
          <p:cNvGraphicFramePr/>
          <p:nvPr/>
        </p:nvGraphicFramePr>
        <p:xfrm>
          <a:off x="0" y="1226880"/>
          <a:ext cx="10079280" cy="4442760"/>
        </p:xfrm>
        <a:graphic>
          <a:graphicData uri="http://schemas.openxmlformats.org/drawingml/2006/table">
            <a:tbl>
              <a:tblPr/>
              <a:tblGrid>
                <a:gridCol w="5039640"/>
                <a:gridCol w="5040000"/>
              </a:tblGrid>
              <a:tr h="4443120">
                <a:tc>
                  <a:txBody>
                    <a:bodyPr lIns="90000" rIns="90000" anchor="ctr">
                      <a:noAutofit/>
                    </a:bodyPr>
                    <a:p>
                      <a:pPr>
                        <a:lnSpc>
                          <a:spcPct val="100000"/>
                        </a:lnSpc>
                        <a:buNone/>
                      </a:pPr>
                      <a:r>
                        <a:rPr b="1" lang="en-US" sz="1400" spc="-1" strike="noStrike">
                          <a:solidFill>
                            <a:srgbClr val="000000"/>
                          </a:solidFill>
                          <a:latin typeface="Times New Roman"/>
                        </a:rPr>
                        <a:t>5 Communicator</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Comm split: Partitioning of a communicator</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Dims create: Distribution of processes</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Cart create: Creation of a Cart ́esian topology</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Cart rank: Rank of a process in the Cart ́esian topology</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Cart coordinates: Coordinates of a process in the Cart ́esian topology</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Cart shift: Rank of the neighbors in the Cart ́esian topology</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Comm free: Release of a communicator</a:t>
                      </a:r>
                      <a:endParaRPr b="0" lang="fr-CH" sz="1400" spc="-1" strike="noStrike">
                        <a:latin typeface="Arial"/>
                      </a:endParaRPr>
                    </a:p>
                    <a:p>
                      <a:pPr>
                        <a:lnSpc>
                          <a:spcPct val="100000"/>
                        </a:lnSpc>
                        <a:buNone/>
                      </a:pPr>
                      <a:endParaRPr b="0" lang="fr-CH" sz="1400" spc="-1" strike="noStrike">
                        <a:latin typeface="Arial"/>
                      </a:endParaRPr>
                    </a:p>
                    <a:p>
                      <a:pPr>
                        <a:lnSpc>
                          <a:spcPct val="100000"/>
                        </a:lnSpc>
                        <a:buNone/>
                      </a:pPr>
                      <a:r>
                        <a:rPr b="1" lang="en-US" sz="1400" spc="-1" strike="noStrike">
                          <a:solidFill>
                            <a:srgbClr val="000000"/>
                          </a:solidFill>
                          <a:latin typeface="Times New Roman"/>
                        </a:rPr>
                        <a:t>6 MPI-IO</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File open: Opening a file</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File set view: Changing the view </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File close: Closing a file</a:t>
                      </a:r>
                      <a:endParaRPr b="0" lang="fr-CH" sz="1400" spc="-1" strike="noStrike">
                        <a:latin typeface="Arial"/>
                      </a:endParaRPr>
                    </a:p>
                    <a:p>
                      <a:pPr>
                        <a:lnSpc>
                          <a:spcPct val="100000"/>
                        </a:lnSpc>
                        <a:buNone/>
                      </a:pPr>
                      <a:endParaRPr b="0" lang="fr-CH" sz="1400" spc="-1" strike="noStrike">
                        <a:latin typeface="Arial"/>
                      </a:endParaRPr>
                    </a:p>
                    <a:p>
                      <a:pPr>
                        <a:lnSpc>
                          <a:spcPct val="100000"/>
                        </a:lnSpc>
                        <a:buNone/>
                      </a:pPr>
                      <a:r>
                        <a:rPr b="1" lang="en-US" sz="1400" spc="-1" strike="noStrike">
                          <a:solidFill>
                            <a:srgbClr val="000000"/>
                          </a:solidFill>
                          <a:latin typeface="Times New Roman"/>
                        </a:rPr>
                        <a:t>6.1 Explicit addresses</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File read at: Reading</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File read at all: Collective reading</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File write at: Writing</a:t>
                      </a:r>
                      <a:endParaRPr b="0" lang="fr-CH" sz="1400" spc="-1" strike="noStrike">
                        <a:latin typeface="Arial"/>
                      </a:endParaRPr>
                    </a:p>
                    <a:p>
                      <a:pPr>
                        <a:lnSpc>
                          <a:spcPct val="100000"/>
                        </a:lnSpc>
                        <a:buNone/>
                      </a:pPr>
                      <a:endParaRPr b="0" lang="fr-CH" sz="1400" spc="-1" strike="noStrike">
                        <a:latin typeface="Arial"/>
                      </a:endParaRPr>
                    </a:p>
                  </a:txBody>
                  <a:tcPr anchor="ctr" marL="90000" marR="90000">
                    <a:solidFill>
                      <a:srgbClr val="ffffff"/>
                    </a:solidFill>
                  </a:tcPr>
                </a:tc>
                <a:tc>
                  <a:txBody>
                    <a:bodyPr lIns="90000" rIns="90000" anchor="ctr">
                      <a:noAutofit/>
                    </a:bodyPr>
                    <a:p>
                      <a:pPr>
                        <a:lnSpc>
                          <a:spcPct val="100000"/>
                        </a:lnSpc>
                        <a:buNone/>
                      </a:pPr>
                      <a:r>
                        <a:rPr b="1" lang="en-US" sz="1400" spc="-1" strike="noStrike">
                          <a:solidFill>
                            <a:srgbClr val="000000"/>
                          </a:solidFill>
                          <a:latin typeface="Times New Roman"/>
                        </a:rPr>
                        <a:t>6.2 Individual pointers</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File read: Reading</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File read all: collective reading</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File write: Writing</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File write all: collective writing</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File seek: Pointer positioning</a:t>
                      </a:r>
                      <a:endParaRPr b="0" lang="fr-CH" sz="1400" spc="-1" strike="noStrike">
                        <a:latin typeface="Arial"/>
                      </a:endParaRPr>
                    </a:p>
                    <a:p>
                      <a:pPr>
                        <a:lnSpc>
                          <a:spcPct val="100000"/>
                        </a:lnSpc>
                        <a:buNone/>
                      </a:pPr>
                      <a:endParaRPr b="0" lang="fr-CH" sz="1400" spc="-1" strike="noStrike">
                        <a:latin typeface="Arial"/>
                      </a:endParaRPr>
                    </a:p>
                    <a:p>
                      <a:pPr>
                        <a:lnSpc>
                          <a:spcPct val="100000"/>
                        </a:lnSpc>
                        <a:buNone/>
                      </a:pPr>
                      <a:r>
                        <a:rPr b="1" lang="en-US" sz="1400" spc="-1" strike="noStrike">
                          <a:solidFill>
                            <a:srgbClr val="000000"/>
                          </a:solidFill>
                          <a:latin typeface="Times New Roman"/>
                        </a:rPr>
                        <a:t>6.3 Shared pointers</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File read shared: Read</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File read ordered: Collective reading</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File seek shared: Pointer positioning</a:t>
                      </a:r>
                      <a:endParaRPr b="0" lang="fr-CH" sz="1400" spc="-1" strike="noStrike">
                        <a:latin typeface="Arial"/>
                      </a:endParaRPr>
                    </a:p>
                    <a:p>
                      <a:pPr>
                        <a:lnSpc>
                          <a:spcPct val="100000"/>
                        </a:lnSpc>
                        <a:buNone/>
                      </a:pPr>
                      <a:endParaRPr b="0" lang="fr-CH" sz="1400" spc="-1" strike="noStrike">
                        <a:latin typeface="Arial"/>
                      </a:endParaRPr>
                    </a:p>
                    <a:p>
                      <a:pPr>
                        <a:lnSpc>
                          <a:spcPct val="100000"/>
                        </a:lnSpc>
                        <a:buNone/>
                      </a:pPr>
                      <a:r>
                        <a:rPr b="1" lang="en-US" sz="1400" spc="-1" strike="noStrike">
                          <a:solidFill>
                            <a:srgbClr val="000000"/>
                          </a:solidFill>
                          <a:latin typeface="Times New Roman"/>
                        </a:rPr>
                        <a:t>7.0 Symbolic constants</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COMM WORLD, MPI SUCCESS</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STATUS IGNORE, MPI PROC NULL</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INTEGER, MPI REAL, MPI DOUBLE PRECISION</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ORDER FORTRAN, MPI ORDER C</a:t>
                      </a:r>
                      <a:endParaRPr b="0" lang="fr-CH" sz="1400" spc="-1" strike="noStrike">
                        <a:latin typeface="Arial"/>
                      </a:endParaRPr>
                    </a:p>
                    <a:p>
                      <a:pPr>
                        <a:lnSpc>
                          <a:spcPct val="100000"/>
                        </a:lnSpc>
                        <a:buNone/>
                      </a:pPr>
                      <a:r>
                        <a:rPr b="0" lang="en-US" sz="1400" spc="-1" strike="noStrike">
                          <a:solidFill>
                            <a:srgbClr val="000000"/>
                          </a:solidFill>
                          <a:latin typeface="Times New Roman"/>
                        </a:rPr>
                        <a:t>• </a:t>
                      </a:r>
                      <a:r>
                        <a:rPr b="0" lang="en-US" sz="1400" spc="-1" strike="noStrike">
                          <a:solidFill>
                            <a:srgbClr val="000000"/>
                          </a:solidFill>
                          <a:latin typeface="Times New Roman"/>
                        </a:rPr>
                        <a:t>MPI MODE CREATE,MPI MODE RONLY,MPI MODE WRONLY</a:t>
                      </a:r>
                      <a:endParaRPr b="0" lang="fr-CH" sz="1400" spc="-1" strike="noStrike">
                        <a:latin typeface="Arial"/>
                      </a:endParaRPr>
                    </a:p>
                  </a:txBody>
                  <a:tcPr anchor="ctr" marL="90000" marR="90000">
                    <a:solidFill>
                      <a:srgbClr val="ffffff"/>
                    </a:solidFill>
                  </a:tcPr>
                </a:tc>
              </a:tr>
            </a:tbl>
          </a:graphicData>
        </a:graphic>
      </p:graphicFrame>
      <p:pic>
        <p:nvPicPr>
          <p:cNvPr id="342" name="" descr=""/>
          <p:cNvPicPr/>
          <p:nvPr/>
        </p:nvPicPr>
        <p:blipFill>
          <a:blip r:embed="rId1"/>
          <a:stretch/>
        </p:blipFill>
        <p:spPr>
          <a:xfrm>
            <a:off x="8640000" y="1262880"/>
            <a:ext cx="1338840" cy="10710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360000" y="225720"/>
            <a:ext cx="9349920" cy="70884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Parallel Programming: Overview</a:t>
            </a:r>
            <a:endParaRPr b="0" lang="fr-CH" sz="2700" spc="-1" strike="noStrike">
              <a:latin typeface="Arial"/>
            </a:endParaRPr>
          </a:p>
        </p:txBody>
      </p:sp>
      <p:sp>
        <p:nvSpPr>
          <p:cNvPr id="256" name="PlaceHolder 2"/>
          <p:cNvSpPr>
            <a:spLocks noGrp="1"/>
          </p:cNvSpPr>
          <p:nvPr>
            <p:ph/>
          </p:nvPr>
        </p:nvSpPr>
        <p:spPr>
          <a:xfrm>
            <a:off x="2379960" y="2126160"/>
            <a:ext cx="6255720" cy="1829520"/>
          </a:xfrm>
          <a:prstGeom prst="rect">
            <a:avLst/>
          </a:prstGeom>
          <a:noFill/>
          <a:ln w="0">
            <a:noFill/>
          </a:ln>
        </p:spPr>
        <p:txBody>
          <a:bodyPr lIns="0" rIns="0" tIns="0" bIns="0" anchor="t">
            <a:normAutofit/>
          </a:bodyPr>
          <a:p>
            <a:pPr>
              <a:lnSpc>
                <a:spcPct val="100000"/>
              </a:lnSpc>
              <a:spcAft>
                <a:spcPts val="1057"/>
              </a:spcAft>
              <a:buNone/>
              <a:tabLst>
                <a:tab algn="l" pos="0"/>
              </a:tabLst>
            </a:pPr>
            <a:endParaRPr b="0" lang="fr-CH" sz="1600" spc="-1" strike="noStrike">
              <a:latin typeface="Arial"/>
            </a:endParaRPr>
          </a:p>
          <a:p>
            <a:pPr marL="1080000">
              <a:lnSpc>
                <a:spcPct val="100000"/>
              </a:lnSpc>
              <a:spcAft>
                <a:spcPts val="1057"/>
              </a:spcAft>
              <a:buNone/>
              <a:tabLst>
                <a:tab algn="l" pos="0"/>
              </a:tabLst>
            </a:pPr>
            <a:r>
              <a:rPr b="1" lang="en-US" sz="1600" spc="-1" strike="noStrike">
                <a:solidFill>
                  <a:srgbClr val="c9211e"/>
                </a:solidFill>
                <a:latin typeface="Liberation Serif;Times New Roman"/>
                <a:ea typeface="Songti SC"/>
              </a:rPr>
              <a:t>P</a:t>
            </a:r>
            <a:r>
              <a:rPr b="1" lang="en-US" sz="1600" spc="-1" strike="noStrike">
                <a:solidFill>
                  <a:srgbClr val="000000"/>
                </a:solidFill>
                <a:latin typeface="Liberation Serif;Times New Roman"/>
                <a:ea typeface="Songti SC"/>
              </a:rPr>
              <a:t>rogramming </a:t>
            </a:r>
            <a:r>
              <a:rPr b="1" lang="en-US" sz="1600" spc="-1" strike="noStrike">
                <a:solidFill>
                  <a:srgbClr val="c9211e"/>
                </a:solidFill>
                <a:latin typeface="Liberation Serif;Times New Roman"/>
                <a:ea typeface="Songti SC"/>
              </a:rPr>
              <a:t>I</a:t>
            </a:r>
            <a:r>
              <a:rPr b="1" lang="en-US" sz="1600" spc="-1" strike="noStrike">
                <a:solidFill>
                  <a:srgbClr val="000000"/>
                </a:solidFill>
                <a:latin typeface="Liberation Serif;Times New Roman"/>
                <a:ea typeface="Songti SC"/>
              </a:rPr>
              <a:t>nterface for </a:t>
            </a:r>
            <a:r>
              <a:rPr b="1" lang="en-US" sz="1600" spc="-1" strike="noStrike">
                <a:solidFill>
                  <a:srgbClr val="c9211e"/>
                </a:solidFill>
                <a:latin typeface="Liberation Serif;Times New Roman"/>
                <a:ea typeface="Songti SC"/>
              </a:rPr>
              <a:t>p</a:t>
            </a:r>
            <a:r>
              <a:rPr b="1" lang="en-US" sz="1600" spc="-1" strike="noStrike">
                <a:solidFill>
                  <a:srgbClr val="000000"/>
                </a:solidFill>
                <a:latin typeface="Liberation Serif;Times New Roman"/>
                <a:ea typeface="Songti SC"/>
              </a:rPr>
              <a:t>arallel </a:t>
            </a:r>
            <a:r>
              <a:rPr b="1" lang="en-US" sz="1600" spc="-1" strike="noStrike">
                <a:solidFill>
                  <a:srgbClr val="c9211e"/>
                </a:solidFill>
                <a:latin typeface="Liberation Serif;Times New Roman"/>
                <a:ea typeface="Songti SC"/>
              </a:rPr>
              <a:t>c</a:t>
            </a:r>
            <a:r>
              <a:rPr b="1" lang="en-US" sz="1600" spc="-1" strike="noStrike">
                <a:solidFill>
                  <a:srgbClr val="000000"/>
                </a:solidFill>
                <a:latin typeface="Liberation Serif;Times New Roman"/>
                <a:ea typeface="Songti SC"/>
              </a:rPr>
              <a:t>omputing </a:t>
            </a:r>
            <a:endParaRPr b="0" lang="fr-CH" sz="1600" spc="-1" strike="noStrike">
              <a:latin typeface="Arial"/>
            </a:endParaRPr>
          </a:p>
          <a:p>
            <a:pPr marL="1440000">
              <a:lnSpc>
                <a:spcPct val="100000"/>
              </a:lnSpc>
              <a:spcAft>
                <a:spcPts val="1057"/>
              </a:spcAft>
              <a:buNone/>
              <a:tabLst>
                <a:tab algn="l" pos="0"/>
              </a:tabLst>
            </a:pPr>
            <a:r>
              <a:rPr b="0" lang="en-US" sz="1400" spc="-1" strike="noStrike">
                <a:solidFill>
                  <a:srgbClr val="000000"/>
                </a:solidFill>
                <a:latin typeface="Liberation Serif;Times New Roman"/>
                <a:ea typeface="Songti SC"/>
              </a:rPr>
              <a:t>MPI (Message Passing Interface)</a:t>
            </a:r>
            <a:endParaRPr b="0" lang="fr-CH" sz="1400" spc="-1" strike="noStrike">
              <a:latin typeface="Arial"/>
            </a:endParaRPr>
          </a:p>
          <a:p>
            <a:pPr marL="1440000">
              <a:lnSpc>
                <a:spcPct val="100000"/>
              </a:lnSpc>
              <a:spcAft>
                <a:spcPts val="1057"/>
              </a:spcAft>
              <a:buNone/>
              <a:tabLst>
                <a:tab algn="l" pos="0"/>
              </a:tabLst>
            </a:pPr>
            <a:r>
              <a:rPr b="0" lang="en-US" sz="1400" spc="-1" strike="noStrike">
                <a:solidFill>
                  <a:srgbClr val="000000"/>
                </a:solidFill>
                <a:latin typeface="Liberation Serif;Times New Roman"/>
                <a:ea typeface="Songti SC"/>
              </a:rPr>
              <a:t>OpenMP (Open Multi-Processing)</a:t>
            </a:r>
            <a:endParaRPr b="0" lang="fr-CH" sz="1400" spc="-1" strike="noStrike">
              <a:latin typeface="Arial"/>
            </a:endParaRPr>
          </a:p>
          <a:p>
            <a:pPr marL="1440000">
              <a:lnSpc>
                <a:spcPct val="100000"/>
              </a:lnSpc>
              <a:spcAft>
                <a:spcPts val="1057"/>
              </a:spcAft>
              <a:buNone/>
              <a:tabLst>
                <a:tab algn="l" pos="0"/>
              </a:tabLst>
            </a:pPr>
            <a:endParaRPr b="0" lang="fr-CH" sz="1400" spc="-1" strike="noStrike">
              <a:latin typeface="Arial"/>
            </a:endParaRPr>
          </a:p>
          <a:p>
            <a:pPr marL="720000">
              <a:lnSpc>
                <a:spcPct val="100000"/>
              </a:lnSpc>
              <a:spcAft>
                <a:spcPts val="1057"/>
              </a:spcAft>
              <a:buNone/>
              <a:tabLst>
                <a:tab algn="l" pos="0"/>
              </a:tabLst>
            </a:pPr>
            <a:endParaRPr b="0" lang="fr-CH" sz="1400" spc="-1" strike="noStrike">
              <a:latin typeface="Arial"/>
            </a:endParaRPr>
          </a:p>
          <a:p>
            <a:pPr marL="259200">
              <a:lnSpc>
                <a:spcPct val="115000"/>
              </a:lnSpc>
              <a:spcAft>
                <a:spcPts val="1236"/>
              </a:spcAft>
              <a:buNone/>
              <a:tabLst>
                <a:tab algn="l" pos="0"/>
              </a:tabLst>
            </a:pPr>
            <a:endParaRPr b="0" lang="fr-CH" sz="2000" spc="-1" strike="noStrike">
              <a:latin typeface="Arial"/>
            </a:endParaRPr>
          </a:p>
          <a:p>
            <a:pPr marL="259200">
              <a:lnSpc>
                <a:spcPct val="115000"/>
              </a:lnSpc>
              <a:spcAft>
                <a:spcPts val="1236"/>
              </a:spcAft>
              <a:buNone/>
              <a:tabLst>
                <a:tab algn="l" pos="0"/>
              </a:tabLst>
            </a:pPr>
            <a:endParaRPr b="0" lang="fr-CH" sz="2000" spc="-1" strike="noStrike">
              <a:latin typeface="Arial"/>
            </a:endParaRPr>
          </a:p>
          <a:p>
            <a:pPr marL="259200">
              <a:lnSpc>
                <a:spcPct val="115000"/>
              </a:lnSpc>
              <a:spcAft>
                <a:spcPts val="1236"/>
              </a:spcAft>
              <a:buNone/>
              <a:tabLst>
                <a:tab algn="l" pos="0"/>
              </a:tabLst>
            </a:pPr>
            <a:endParaRPr b="0" lang="fr-CH" sz="2000" spc="-1" strike="noStrike">
              <a:latin typeface="Arial"/>
            </a:endParaRPr>
          </a:p>
          <a:p>
            <a:pPr marL="11520">
              <a:lnSpc>
                <a:spcPct val="100000"/>
              </a:lnSpc>
              <a:spcAft>
                <a:spcPts val="1057"/>
              </a:spcAft>
              <a:buNone/>
              <a:tabLst>
                <a:tab algn="l" pos="0"/>
              </a:tabLst>
            </a:pPr>
            <a:endParaRPr b="0" lang="fr-CH" sz="1600" spc="-1" strike="noStrike">
              <a:latin typeface="Arial"/>
            </a:endParaRPr>
          </a:p>
          <a:p>
            <a:pPr marL="11520">
              <a:lnSpc>
                <a:spcPct val="100000"/>
              </a:lnSpc>
              <a:spcAft>
                <a:spcPts val="1057"/>
              </a:spcAft>
              <a:buNone/>
              <a:tabLst>
                <a:tab algn="l" pos="0"/>
              </a:tabLst>
            </a:pPr>
            <a:endParaRPr b="0" lang="fr-CH" sz="1600" spc="-1" strike="noStrike">
              <a:latin typeface="Arial"/>
            </a:endParaRPr>
          </a:p>
          <a:p>
            <a:pPr marL="11520">
              <a:lnSpc>
                <a:spcPct val="115000"/>
              </a:lnSpc>
              <a:spcAft>
                <a:spcPts val="1236"/>
              </a:spcAft>
              <a:buNone/>
              <a:tabLst>
                <a:tab algn="l" pos="0"/>
              </a:tabLst>
            </a:pPr>
            <a:endParaRPr b="0" lang="fr-CH" sz="1400" spc="-1" strike="noStrike">
              <a:latin typeface="Arial"/>
            </a:endParaRPr>
          </a:p>
          <a:p>
            <a:pPr marL="11520">
              <a:lnSpc>
                <a:spcPct val="115000"/>
              </a:lnSpc>
              <a:spcAft>
                <a:spcPts val="1236"/>
              </a:spcAft>
              <a:buNone/>
              <a:tabLst>
                <a:tab algn="l" pos="0"/>
              </a:tabLst>
            </a:pPr>
            <a:endParaRPr b="0" lang="fr-CH" sz="1400" spc="-1" strike="noStrike">
              <a:latin typeface="Arial"/>
            </a:endParaRPr>
          </a:p>
        </p:txBody>
      </p:sp>
      <p:pic>
        <p:nvPicPr>
          <p:cNvPr id="257" name="Picture 3" descr=""/>
          <p:cNvPicPr/>
          <p:nvPr/>
        </p:nvPicPr>
        <p:blipFill>
          <a:blip r:embed="rId1"/>
          <a:srcRect l="5861" t="0" r="3730" b="0"/>
          <a:stretch/>
        </p:blipFill>
        <p:spPr>
          <a:xfrm>
            <a:off x="1260000" y="2287800"/>
            <a:ext cx="1073520" cy="2641320"/>
          </a:xfrm>
          <a:prstGeom prst="rect">
            <a:avLst/>
          </a:prstGeom>
          <a:ln w="0">
            <a:noFill/>
          </a:ln>
        </p:spPr>
      </p:pic>
      <p:sp>
        <p:nvSpPr>
          <p:cNvPr id="258" name="Text Box 3"/>
          <p:cNvSpPr/>
          <p:nvPr/>
        </p:nvSpPr>
        <p:spPr>
          <a:xfrm>
            <a:off x="1599120" y="2103840"/>
            <a:ext cx="1410840" cy="4712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5000" bIns="45000" anchor="t">
            <a:normAutofit/>
          </a:bodyPr>
          <a:p>
            <a:pPr>
              <a:lnSpc>
                <a:spcPct val="104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 algn="l" pos="10058400"/>
                <a:tab algn="l" pos="10515600"/>
              </a:tabLst>
            </a:pPr>
            <a:r>
              <a:rPr b="1" lang="en-US" sz="2000" spc="-1" strike="noStrike">
                <a:solidFill>
                  <a:srgbClr val="ff0000"/>
                </a:solidFill>
                <a:latin typeface="Source Sans Pro"/>
                <a:ea typeface="DejaVu Sans"/>
              </a:rPr>
              <a:t>G</a:t>
            </a:r>
            <a:r>
              <a:rPr b="1" lang="en-US" sz="2000" spc="-1" strike="noStrike">
                <a:solidFill>
                  <a:srgbClr val="000000"/>
                </a:solidFill>
                <a:latin typeface="Source Sans Pro"/>
                <a:ea typeface="DejaVu Sans"/>
              </a:rPr>
              <a:t>OAL</a:t>
            </a:r>
            <a:endParaRPr b="0" lang="fr-CH" sz="2000" spc="-1" strike="noStrike">
              <a:latin typeface="Arial"/>
            </a:endParaRPr>
          </a:p>
        </p:txBody>
      </p:sp>
      <p:sp>
        <p:nvSpPr>
          <p:cNvPr id="259" name="PlaceHolder 11"/>
          <p:cNvSpPr/>
          <p:nvPr/>
        </p:nvSpPr>
        <p:spPr>
          <a:xfrm>
            <a:off x="8460000" y="1296000"/>
            <a:ext cx="1503720" cy="497520"/>
          </a:xfrm>
          <a:prstGeom prst="rect">
            <a:avLst/>
          </a:prstGeom>
          <a:noFill/>
          <a:ln w="0">
            <a:noFill/>
          </a:ln>
        </p:spPr>
        <p:style>
          <a:lnRef idx="0"/>
          <a:fillRef idx="0"/>
          <a:effectRef idx="0"/>
          <a:fontRef idx="minor"/>
        </p:style>
        <p:txBody>
          <a:bodyPr lIns="0" rIns="0" tIns="0" bIns="0" anchor="t">
            <a:normAutofit/>
          </a:bodyPr>
          <a:p>
            <a:pPr>
              <a:lnSpc>
                <a:spcPct val="100000"/>
              </a:lnSpc>
              <a:spcAft>
                <a:spcPts val="1057"/>
              </a:spcAft>
              <a:buNone/>
              <a:tabLst>
                <a:tab algn="l" pos="0"/>
              </a:tabLst>
            </a:pPr>
            <a:r>
              <a:rPr b="1" lang="en-US" sz="1600" spc="-1" strike="noStrike">
                <a:solidFill>
                  <a:srgbClr val="0000ff"/>
                </a:solidFill>
                <a:latin typeface="Liberation Serif;Times New Roman"/>
                <a:ea typeface="Songti SC"/>
              </a:rPr>
              <a:t>S</a:t>
            </a:r>
            <a:r>
              <a:rPr b="1" lang="en-US" sz="1600" spc="-1" strike="noStrike">
                <a:solidFill>
                  <a:srgbClr val="000000"/>
                </a:solidFill>
                <a:latin typeface="Liberation Serif;Times New Roman"/>
                <a:ea typeface="Songti SC"/>
              </a:rPr>
              <a:t>ESSION 2/3</a:t>
            </a:r>
            <a:endParaRPr b="0" lang="fr-CH" sz="1600" spc="-1" strike="noStrike">
              <a:latin typeface="Arial"/>
            </a:endParaRPr>
          </a:p>
          <a:p>
            <a:pPr marL="259200">
              <a:lnSpc>
                <a:spcPct val="115000"/>
              </a:lnSpc>
              <a:spcAft>
                <a:spcPts val="1236"/>
              </a:spcAft>
              <a:buNone/>
              <a:tabLst>
                <a:tab algn="l" pos="0"/>
              </a:tabLst>
            </a:pPr>
            <a:endParaRPr b="0" lang="fr-CH" sz="2000" spc="-1" strike="noStrike">
              <a:latin typeface="Arial"/>
            </a:endParaRPr>
          </a:p>
          <a:p>
            <a:pPr marL="259200">
              <a:lnSpc>
                <a:spcPct val="115000"/>
              </a:lnSpc>
              <a:spcAft>
                <a:spcPts val="1236"/>
              </a:spcAft>
              <a:buNone/>
              <a:tabLst>
                <a:tab algn="l" pos="0"/>
              </a:tabLst>
            </a:pPr>
            <a:endParaRPr b="0" lang="fr-CH" sz="2000" spc="-1" strike="noStrike">
              <a:latin typeface="Arial"/>
            </a:endParaRPr>
          </a:p>
          <a:p>
            <a:pPr marL="11520">
              <a:lnSpc>
                <a:spcPct val="100000"/>
              </a:lnSpc>
              <a:spcAft>
                <a:spcPts val="1057"/>
              </a:spcAft>
              <a:buNone/>
              <a:tabLst>
                <a:tab algn="l" pos="0"/>
              </a:tabLst>
            </a:pPr>
            <a:endParaRPr b="0" lang="fr-CH" sz="1600" spc="-1" strike="noStrike">
              <a:latin typeface="Arial"/>
            </a:endParaRPr>
          </a:p>
          <a:p>
            <a:pPr marL="11520">
              <a:lnSpc>
                <a:spcPct val="100000"/>
              </a:lnSpc>
              <a:spcAft>
                <a:spcPts val="1057"/>
              </a:spcAft>
              <a:buNone/>
              <a:tabLst>
                <a:tab algn="l" pos="0"/>
              </a:tabLst>
            </a:pPr>
            <a:endParaRPr b="0" lang="fr-CH" sz="1600" spc="-1" strike="noStrike">
              <a:latin typeface="Arial"/>
            </a:endParaRPr>
          </a:p>
          <a:p>
            <a:pPr marL="11520">
              <a:lnSpc>
                <a:spcPct val="115000"/>
              </a:lnSpc>
              <a:spcAft>
                <a:spcPts val="1236"/>
              </a:spcAft>
              <a:buNone/>
              <a:tabLst>
                <a:tab algn="l" pos="0"/>
              </a:tabLst>
            </a:pPr>
            <a:endParaRPr b="0" lang="fr-CH" sz="1400" spc="-1" strike="noStrike">
              <a:latin typeface="Arial"/>
            </a:endParaRPr>
          </a:p>
          <a:p>
            <a:pPr marL="11520">
              <a:lnSpc>
                <a:spcPct val="115000"/>
              </a:lnSpc>
              <a:spcAft>
                <a:spcPts val="1236"/>
              </a:spcAft>
              <a:buNone/>
              <a:tabLst>
                <a:tab algn="l" pos="0"/>
              </a:tabLst>
            </a:pPr>
            <a:endParaRPr b="0" lang="fr-CH" sz="1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MPI: Program Basics</a:t>
            </a:r>
            <a:endParaRPr b="0" lang="fr-CH" sz="2700" spc="-1" strike="noStrike">
              <a:latin typeface="Arial"/>
            </a:endParaRPr>
          </a:p>
        </p:txBody>
      </p:sp>
      <p:pic>
        <p:nvPicPr>
          <p:cNvPr id="344" name="" descr=""/>
          <p:cNvPicPr/>
          <p:nvPr/>
        </p:nvPicPr>
        <p:blipFill>
          <a:blip r:embed="rId1"/>
          <a:stretch/>
        </p:blipFill>
        <p:spPr>
          <a:xfrm>
            <a:off x="2051280" y="1384920"/>
            <a:ext cx="6041520" cy="3863880"/>
          </a:xfrm>
          <a:prstGeom prst="rect">
            <a:avLst/>
          </a:prstGeom>
          <a:ln w="0">
            <a:noFill/>
          </a:ln>
        </p:spPr>
      </p:pic>
      <p:pic>
        <p:nvPicPr>
          <p:cNvPr id="345" name="" descr=""/>
          <p:cNvPicPr/>
          <p:nvPr/>
        </p:nvPicPr>
        <p:blipFill>
          <a:blip r:embed="rId2"/>
          <a:stretch/>
        </p:blipFill>
        <p:spPr>
          <a:xfrm>
            <a:off x="8640000" y="1262880"/>
            <a:ext cx="1338840" cy="10710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6" name="" descr=""/>
          <p:cNvPicPr/>
          <p:nvPr/>
        </p:nvPicPr>
        <p:blipFill>
          <a:blip r:embed="rId1"/>
          <a:stretch/>
        </p:blipFill>
        <p:spPr>
          <a:xfrm>
            <a:off x="144000" y="1260000"/>
            <a:ext cx="6561000" cy="4067640"/>
          </a:xfrm>
          <a:prstGeom prst="rect">
            <a:avLst/>
          </a:prstGeom>
          <a:ln w="0">
            <a:noFill/>
          </a:ln>
        </p:spPr>
      </p:pic>
      <p:sp>
        <p:nvSpPr>
          <p:cNvPr id="347" name="PlaceHolder 4"/>
          <p:cNvSpPr/>
          <p:nvPr/>
        </p:nvSpPr>
        <p:spPr>
          <a:xfrm>
            <a:off x="354960" y="225720"/>
            <a:ext cx="9352080" cy="71100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MPI: Example</a:t>
            </a:r>
            <a:endParaRPr b="0" lang="fr-CH" sz="2700" spc="-1" strike="noStrike">
              <a:latin typeface="Arial"/>
            </a:endParaRPr>
          </a:p>
        </p:txBody>
      </p:sp>
      <p:pic>
        <p:nvPicPr>
          <p:cNvPr id="348" name="" descr=""/>
          <p:cNvPicPr/>
          <p:nvPr/>
        </p:nvPicPr>
        <p:blipFill>
          <a:blip r:embed="rId2"/>
          <a:stretch/>
        </p:blipFill>
        <p:spPr>
          <a:xfrm>
            <a:off x="6764400" y="1332000"/>
            <a:ext cx="3128040" cy="1570320"/>
          </a:xfrm>
          <a:prstGeom prst="rect">
            <a:avLst/>
          </a:prstGeom>
          <a:ln w="0">
            <a:noFill/>
          </a:ln>
        </p:spPr>
      </p:pic>
      <p:pic>
        <p:nvPicPr>
          <p:cNvPr id="349" name="" descr=""/>
          <p:cNvPicPr/>
          <p:nvPr/>
        </p:nvPicPr>
        <p:blipFill>
          <a:blip r:embed="rId3"/>
          <a:stretch/>
        </p:blipFill>
        <p:spPr>
          <a:xfrm>
            <a:off x="8960760" y="108360"/>
            <a:ext cx="955800" cy="9558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5"/>
          <p:cNvSpPr/>
          <p:nvPr/>
        </p:nvSpPr>
        <p:spPr>
          <a:xfrm>
            <a:off x="354960" y="225720"/>
            <a:ext cx="9352080" cy="71100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MPI: Example Broadcast</a:t>
            </a:r>
            <a:endParaRPr b="0" lang="fr-CH" sz="2700" spc="-1" strike="noStrike">
              <a:latin typeface="Arial"/>
            </a:endParaRPr>
          </a:p>
        </p:txBody>
      </p:sp>
      <p:pic>
        <p:nvPicPr>
          <p:cNvPr id="351" name="" descr=""/>
          <p:cNvPicPr/>
          <p:nvPr/>
        </p:nvPicPr>
        <p:blipFill>
          <a:blip r:embed="rId1"/>
          <a:stretch/>
        </p:blipFill>
        <p:spPr>
          <a:xfrm>
            <a:off x="8960760" y="108360"/>
            <a:ext cx="955800" cy="955800"/>
          </a:xfrm>
          <a:prstGeom prst="rect">
            <a:avLst/>
          </a:prstGeom>
          <a:ln w="0">
            <a:noFill/>
          </a:ln>
        </p:spPr>
      </p:pic>
      <p:sp>
        <p:nvSpPr>
          <p:cNvPr id="352" name=""/>
          <p:cNvSpPr/>
          <p:nvPr/>
        </p:nvSpPr>
        <p:spPr>
          <a:xfrm>
            <a:off x="540000" y="1348200"/>
            <a:ext cx="9036000" cy="3663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100" spc="-1" strike="noStrike">
                <a:solidFill>
                  <a:srgbClr val="000000"/>
                </a:solidFill>
                <a:latin typeface="Times New Roman"/>
                <a:ea typeface="DejaVu Sans"/>
              </a:rPr>
              <a:t>#include&lt;iostream&gt;</a:t>
            </a:r>
            <a:endParaRPr b="0" lang="fr-CH" sz="1100" spc="-1" strike="noStrike">
              <a:latin typeface="Arial"/>
            </a:endParaRPr>
          </a:p>
          <a:p>
            <a:pPr>
              <a:lnSpc>
                <a:spcPct val="100000"/>
              </a:lnSpc>
              <a:buNone/>
            </a:pPr>
            <a:r>
              <a:rPr b="0" lang="fr-CH" sz="1100" spc="-1" strike="noStrike">
                <a:solidFill>
                  <a:srgbClr val="000000"/>
                </a:solidFill>
                <a:latin typeface="Times New Roman"/>
                <a:ea typeface="DejaVu Sans"/>
              </a:rPr>
              <a:t>#include&lt;mpi.h&gt;</a:t>
            </a:r>
            <a:endParaRPr b="0" lang="fr-CH" sz="1100" spc="-1" strike="noStrike">
              <a:latin typeface="Arial"/>
            </a:endParaRPr>
          </a:p>
          <a:p>
            <a:pPr>
              <a:lnSpc>
                <a:spcPct val="100000"/>
              </a:lnSpc>
              <a:buNone/>
            </a:pPr>
            <a:r>
              <a:rPr b="0" lang="fr-CH" sz="1100" spc="-1" strike="noStrike">
                <a:solidFill>
                  <a:srgbClr val="000000"/>
                </a:solidFill>
                <a:latin typeface="Times New Roman"/>
                <a:ea typeface="DejaVu Sans"/>
              </a:rPr>
              <a:t>using namespace std;</a:t>
            </a:r>
            <a:endParaRPr b="0" lang="fr-CH" sz="1100" spc="-1" strike="noStrike">
              <a:latin typeface="Arial"/>
            </a:endParaRPr>
          </a:p>
          <a:p>
            <a:pPr>
              <a:lnSpc>
                <a:spcPct val="100000"/>
              </a:lnSpc>
              <a:buNone/>
            </a:pPr>
            <a:r>
              <a:rPr b="0" lang="fr-CH" sz="1100" spc="-1" strike="noStrike">
                <a:solidFill>
                  <a:srgbClr val="000000"/>
                </a:solidFill>
                <a:latin typeface="Times New Roman"/>
                <a:ea typeface="DejaVu Sans"/>
              </a:rPr>
              <a:t>int main (int argc, char *argv[])</a:t>
            </a:r>
            <a:endParaRPr b="0" lang="fr-CH" sz="1100" spc="-1" strike="noStrike">
              <a:latin typeface="Arial"/>
            </a:endParaRPr>
          </a:p>
          <a:p>
            <a:pPr>
              <a:lnSpc>
                <a:spcPct val="100000"/>
              </a:lnSpc>
              <a:buNone/>
            </a:pPr>
            <a:r>
              <a:rPr b="0" lang="fr-CH" sz="1100" spc="-1" strike="noStrike">
                <a:solidFill>
                  <a:srgbClr val="000000"/>
                </a:solidFill>
                <a:latin typeface="Times New Roman"/>
                <a:ea typeface="DejaVu Sans"/>
              </a:rPr>
              <a:t>{</a:t>
            </a:r>
            <a:endParaRPr b="0" lang="fr-CH" sz="1100" spc="-1" strike="noStrike">
              <a:latin typeface="Arial"/>
            </a:endParaRPr>
          </a:p>
          <a:p>
            <a:pPr marL="360000">
              <a:lnSpc>
                <a:spcPct val="100000"/>
              </a:lnSpc>
              <a:buNone/>
            </a:pPr>
            <a:r>
              <a:rPr b="0" lang="fr-CH" sz="1100" spc="-1" strike="noStrike">
                <a:solidFill>
                  <a:srgbClr val="000000"/>
                </a:solidFill>
                <a:latin typeface="Times New Roman"/>
                <a:ea typeface="DejaVu Sans"/>
              </a:rPr>
              <a:t>int numprocs,myid,namelen;</a:t>
            </a:r>
            <a:endParaRPr b="0" lang="fr-CH" sz="1100" spc="-1" strike="noStrike">
              <a:latin typeface="Arial"/>
            </a:endParaRPr>
          </a:p>
          <a:p>
            <a:pPr marL="360000">
              <a:lnSpc>
                <a:spcPct val="100000"/>
              </a:lnSpc>
              <a:buNone/>
            </a:pPr>
            <a:r>
              <a:rPr b="0" lang="fr-CH" sz="1100" spc="-1" strike="noStrike">
                <a:solidFill>
                  <a:srgbClr val="000000"/>
                </a:solidFill>
                <a:latin typeface="Times New Roman"/>
                <a:ea typeface="DejaVu Sans"/>
              </a:rPr>
              <a:t>char processor_name[MPI_MAX_PROCESSOR_NAME];</a:t>
            </a:r>
            <a:endParaRPr b="0" lang="fr-CH" sz="1100" spc="-1" strike="noStrike">
              <a:latin typeface="Arial"/>
            </a:endParaRPr>
          </a:p>
          <a:p>
            <a:pPr marL="360000">
              <a:lnSpc>
                <a:spcPct val="100000"/>
              </a:lnSpc>
              <a:buNone/>
            </a:pPr>
            <a:r>
              <a:rPr b="1" lang="fr-CH" sz="1100" spc="-1" strike="noStrike">
                <a:solidFill>
                  <a:srgbClr val="000000"/>
                </a:solidFill>
                <a:latin typeface="Times New Roman"/>
                <a:ea typeface="DejaVu Sans"/>
              </a:rPr>
              <a:t>MPI_Init</a:t>
            </a:r>
            <a:r>
              <a:rPr b="0" lang="fr-CH" sz="1100" spc="-1" strike="noStrike">
                <a:solidFill>
                  <a:srgbClr val="000000"/>
                </a:solidFill>
                <a:latin typeface="Times New Roman"/>
                <a:ea typeface="DejaVu Sans"/>
              </a:rPr>
              <a:t>(&amp;argc,&amp;argv);</a:t>
            </a:r>
            <a:endParaRPr b="0" lang="fr-CH" sz="1100" spc="-1" strike="noStrike">
              <a:latin typeface="Arial"/>
            </a:endParaRPr>
          </a:p>
          <a:p>
            <a:pPr marL="360000">
              <a:lnSpc>
                <a:spcPct val="100000"/>
              </a:lnSpc>
              <a:buNone/>
            </a:pPr>
            <a:r>
              <a:rPr b="1" lang="fr-CH" sz="1100" spc="-1" strike="noStrike">
                <a:solidFill>
                  <a:srgbClr val="000000"/>
                </a:solidFill>
                <a:latin typeface="Times New Roman"/>
                <a:ea typeface="DejaVu Sans"/>
              </a:rPr>
              <a:t>MPI_Comm_size</a:t>
            </a:r>
            <a:r>
              <a:rPr b="0" lang="fr-CH" sz="1100" spc="-1" strike="noStrike">
                <a:solidFill>
                  <a:srgbClr val="000000"/>
                </a:solidFill>
                <a:latin typeface="Times New Roman"/>
                <a:ea typeface="DejaVu Sans"/>
              </a:rPr>
              <a:t>(MPI_COMM_WORLD,&amp;numprocs);</a:t>
            </a:r>
            <a:endParaRPr b="0" lang="fr-CH" sz="1100" spc="-1" strike="noStrike">
              <a:latin typeface="Arial"/>
            </a:endParaRPr>
          </a:p>
          <a:p>
            <a:pPr marL="360000">
              <a:lnSpc>
                <a:spcPct val="100000"/>
              </a:lnSpc>
              <a:buNone/>
            </a:pPr>
            <a:r>
              <a:rPr b="1" lang="fr-CH" sz="1100" spc="-1" strike="noStrike">
                <a:solidFill>
                  <a:srgbClr val="000000"/>
                </a:solidFill>
                <a:latin typeface="Times New Roman"/>
                <a:ea typeface="DejaVu Sans"/>
              </a:rPr>
              <a:t>MPI_Comm_rank</a:t>
            </a:r>
            <a:r>
              <a:rPr b="0" lang="fr-CH" sz="1100" spc="-1" strike="noStrike">
                <a:solidFill>
                  <a:srgbClr val="000000"/>
                </a:solidFill>
                <a:latin typeface="Times New Roman"/>
                <a:ea typeface="DejaVu Sans"/>
              </a:rPr>
              <a:t>(MPI_COMM_WORLD,&amp;myid);</a:t>
            </a:r>
            <a:endParaRPr b="0" lang="fr-CH" sz="1100" spc="-1" strike="noStrike">
              <a:latin typeface="Arial"/>
            </a:endParaRPr>
          </a:p>
          <a:p>
            <a:pPr marL="360000">
              <a:lnSpc>
                <a:spcPct val="100000"/>
              </a:lnSpc>
              <a:buNone/>
            </a:pPr>
            <a:r>
              <a:rPr b="1" lang="fr-CH" sz="1100" spc="-1" strike="noStrike">
                <a:solidFill>
                  <a:srgbClr val="000000"/>
                </a:solidFill>
                <a:latin typeface="Times New Roman"/>
                <a:ea typeface="DejaVu Sans"/>
              </a:rPr>
              <a:t>MPI_Get_processor_name</a:t>
            </a:r>
            <a:r>
              <a:rPr b="0" lang="fr-CH" sz="1100" spc="-1" strike="noStrike">
                <a:solidFill>
                  <a:srgbClr val="000000"/>
                </a:solidFill>
                <a:latin typeface="Times New Roman"/>
                <a:ea typeface="DejaVu Sans"/>
              </a:rPr>
              <a:t>(processor_name,&amp;namelen);</a:t>
            </a:r>
            <a:endParaRPr b="0" lang="fr-CH" sz="1100" spc="-1" strike="noStrike">
              <a:latin typeface="Arial"/>
            </a:endParaRPr>
          </a:p>
          <a:p>
            <a:pPr marL="360000">
              <a:lnSpc>
                <a:spcPct val="100000"/>
              </a:lnSpc>
              <a:buNone/>
            </a:pPr>
            <a:endParaRPr b="0" lang="fr-CH" sz="1100" spc="-1" strike="noStrike">
              <a:latin typeface="Arial"/>
            </a:endParaRPr>
          </a:p>
          <a:p>
            <a:pPr marL="360000">
              <a:lnSpc>
                <a:spcPct val="100000"/>
              </a:lnSpc>
              <a:buNone/>
            </a:pPr>
            <a:r>
              <a:rPr b="0" lang="fr-CH" sz="1100" spc="-1" strike="noStrike">
                <a:solidFill>
                  <a:srgbClr val="000000"/>
                </a:solidFill>
                <a:latin typeface="Times New Roman"/>
                <a:ea typeface="Microsoft YaHei"/>
              </a:rPr>
              <a:t>double reel=(double) myid;</a:t>
            </a:r>
            <a:endParaRPr b="0" lang="fr-CH" sz="1100" spc="-1" strike="noStrike">
              <a:latin typeface="Arial"/>
            </a:endParaRPr>
          </a:p>
          <a:p>
            <a:pPr marL="360000">
              <a:lnSpc>
                <a:spcPct val="100000"/>
              </a:lnSpc>
              <a:buNone/>
            </a:pPr>
            <a:r>
              <a:rPr b="0" lang="fr-CH" sz="1100" spc="-1" strike="noStrike">
                <a:solidFill>
                  <a:srgbClr val="000000"/>
                </a:solidFill>
                <a:latin typeface="Times New Roman"/>
                <a:ea typeface="Microsoft YaHei"/>
              </a:rPr>
              <a:t>cout&lt;&lt;"Before " &lt;&lt;myid&lt;&lt;" of "&lt;&lt;numprocs&lt;&lt;" on "&lt;&lt;processor_name&lt;&lt;" integervalue "&lt;&lt;reel&lt;&lt;endl;</a:t>
            </a:r>
            <a:endParaRPr b="0" lang="fr-CH" sz="1100" spc="-1" strike="noStrike">
              <a:latin typeface="Arial"/>
            </a:endParaRPr>
          </a:p>
          <a:p>
            <a:pPr marL="360000">
              <a:lnSpc>
                <a:spcPct val="100000"/>
              </a:lnSpc>
              <a:buNone/>
            </a:pPr>
            <a:endParaRPr b="0" lang="fr-CH" sz="1100" spc="-1" strike="noStrike">
              <a:latin typeface="Arial"/>
            </a:endParaRPr>
          </a:p>
          <a:p>
            <a:pPr marL="360000">
              <a:lnSpc>
                <a:spcPct val="100000"/>
              </a:lnSpc>
              <a:buNone/>
            </a:pPr>
            <a:r>
              <a:rPr b="1" lang="fr-CH" sz="1100" spc="-1" strike="noStrike">
                <a:solidFill>
                  <a:srgbClr val="c9211e"/>
                </a:solidFill>
                <a:latin typeface="Times New Roman"/>
                <a:ea typeface="Microsoft YaHei"/>
              </a:rPr>
              <a:t>MPI_Bcast</a:t>
            </a:r>
            <a:r>
              <a:rPr b="1" lang="fr-CH" sz="1100" spc="-1" strike="noStrike">
                <a:solidFill>
                  <a:srgbClr val="000000"/>
                </a:solidFill>
                <a:latin typeface="Times New Roman"/>
                <a:ea typeface="Microsoft YaHei"/>
              </a:rPr>
              <a:t>(</a:t>
            </a:r>
            <a:r>
              <a:rPr b="0" lang="fr-CH" sz="1100" spc="-1" strike="noStrike">
                <a:solidFill>
                  <a:srgbClr val="000000"/>
                </a:solidFill>
                <a:latin typeface="Times New Roman"/>
                <a:ea typeface="Microsoft YaHei"/>
              </a:rPr>
              <a:t>&amp;reel,1, MPI_DOUBLE,3,MPI_COMM_WORLD);</a:t>
            </a:r>
            <a:endParaRPr b="0" lang="fr-CH" sz="1100" spc="-1" strike="noStrike">
              <a:latin typeface="Arial"/>
            </a:endParaRPr>
          </a:p>
          <a:p>
            <a:pPr marL="360000">
              <a:lnSpc>
                <a:spcPct val="100000"/>
              </a:lnSpc>
              <a:buNone/>
            </a:pPr>
            <a:r>
              <a:rPr b="1" lang="fr-CH" sz="1100" spc="-1" strike="noStrike">
                <a:solidFill>
                  <a:srgbClr val="000000"/>
                </a:solidFill>
                <a:latin typeface="Times New Roman"/>
                <a:ea typeface="Microsoft YaHei"/>
              </a:rPr>
              <a:t>MPI_Barrier(</a:t>
            </a:r>
            <a:r>
              <a:rPr b="0" lang="fr-CH" sz="1100" spc="-1" strike="noStrike">
                <a:solidFill>
                  <a:srgbClr val="000000"/>
                </a:solidFill>
                <a:latin typeface="Times New Roman"/>
                <a:ea typeface="Microsoft YaHei"/>
              </a:rPr>
              <a:t> MPI_COMM_WORLD);</a:t>
            </a:r>
            <a:endParaRPr b="0" lang="fr-CH" sz="1100" spc="-1" strike="noStrike">
              <a:latin typeface="Arial"/>
            </a:endParaRPr>
          </a:p>
          <a:p>
            <a:pPr marL="360000">
              <a:lnSpc>
                <a:spcPct val="100000"/>
              </a:lnSpc>
              <a:buNone/>
            </a:pPr>
            <a:endParaRPr b="0" lang="fr-CH" sz="1100" spc="-1" strike="noStrike">
              <a:latin typeface="Arial"/>
            </a:endParaRPr>
          </a:p>
          <a:p>
            <a:pPr marL="360000">
              <a:lnSpc>
                <a:spcPct val="100000"/>
              </a:lnSpc>
              <a:buNone/>
            </a:pPr>
            <a:r>
              <a:rPr b="0" lang="fr-CH" sz="1100" spc="-1" strike="noStrike">
                <a:solidFill>
                  <a:srgbClr val="000000"/>
                </a:solidFill>
                <a:latin typeface="Times New Roman"/>
                <a:ea typeface="Microsoft YaHei"/>
              </a:rPr>
              <a:t>cout&lt;&lt;"After " &lt;&lt;myid&lt;&lt;" of "&lt;&lt;numprocs&lt;&lt;" on "&lt;&lt;processor_name&lt;&lt;" integervalue "&lt;&lt;reel&lt;&lt;endl;</a:t>
            </a:r>
            <a:endParaRPr b="0" lang="fr-CH" sz="1100" spc="-1" strike="noStrike">
              <a:latin typeface="Arial"/>
            </a:endParaRPr>
          </a:p>
          <a:p>
            <a:pPr marL="360000">
              <a:lnSpc>
                <a:spcPct val="100000"/>
              </a:lnSpc>
              <a:buNone/>
            </a:pPr>
            <a:endParaRPr b="0" lang="fr-CH" sz="1100" spc="-1" strike="noStrike">
              <a:latin typeface="Arial"/>
            </a:endParaRPr>
          </a:p>
          <a:p>
            <a:pPr marL="360000">
              <a:lnSpc>
                <a:spcPct val="100000"/>
              </a:lnSpc>
              <a:buNone/>
            </a:pPr>
            <a:r>
              <a:rPr b="1" lang="fr-CH" sz="1100" spc="-1" strike="noStrike">
                <a:solidFill>
                  <a:srgbClr val="000000"/>
                </a:solidFill>
                <a:latin typeface="Times New Roman"/>
                <a:ea typeface="Microsoft YaHei"/>
              </a:rPr>
              <a:t>MPI_Finalize()</a:t>
            </a:r>
            <a:r>
              <a:rPr b="0" lang="fr-CH" sz="1100" spc="-1" strike="noStrike">
                <a:solidFill>
                  <a:srgbClr val="000000"/>
                </a:solidFill>
                <a:latin typeface="Times New Roman"/>
                <a:ea typeface="Microsoft YaHei"/>
              </a:rPr>
              <a:t>;</a:t>
            </a:r>
            <a:endParaRPr b="0" lang="fr-CH" sz="1100" spc="-1" strike="noStrike">
              <a:latin typeface="Arial"/>
            </a:endParaRPr>
          </a:p>
          <a:p>
            <a:pPr marL="360000">
              <a:lnSpc>
                <a:spcPct val="100000"/>
              </a:lnSpc>
              <a:buNone/>
            </a:pPr>
            <a:r>
              <a:rPr b="0" lang="fr-CH" sz="1100" spc="-1" strike="noStrike">
                <a:solidFill>
                  <a:srgbClr val="000000"/>
                </a:solidFill>
                <a:latin typeface="Times New Roman"/>
                <a:ea typeface="Microsoft YaHei"/>
              </a:rPr>
              <a:t>exit(0);</a:t>
            </a:r>
            <a:endParaRPr b="0" lang="fr-CH" sz="1100" spc="-1" strike="noStrike">
              <a:latin typeface="Arial"/>
            </a:endParaRPr>
          </a:p>
          <a:p>
            <a:pPr marL="360000">
              <a:lnSpc>
                <a:spcPct val="100000"/>
              </a:lnSpc>
              <a:buNone/>
            </a:pPr>
            <a:r>
              <a:rPr b="0" lang="fr-CH" sz="1100" spc="-1" strike="noStrike">
                <a:solidFill>
                  <a:srgbClr val="000000"/>
                </a:solidFill>
                <a:latin typeface="Times New Roman"/>
                <a:ea typeface="Microsoft YaHei"/>
              </a:rPr>
              <a:t>}</a:t>
            </a:r>
            <a:endParaRPr b="0" lang="fr-CH" sz="1100" spc="-1" strike="noStrike">
              <a:latin typeface="Arial"/>
            </a:endParaRPr>
          </a:p>
        </p:txBody>
      </p:sp>
      <p:sp>
        <p:nvSpPr>
          <p:cNvPr id="353" name=""/>
          <p:cNvSpPr/>
          <p:nvPr/>
        </p:nvSpPr>
        <p:spPr>
          <a:xfrm>
            <a:off x="4880520" y="1620000"/>
            <a:ext cx="5017320" cy="67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i="1" lang="fr-CH" sz="1400" spc="-1" strike="noStrike">
                <a:solidFill>
                  <a:srgbClr val="000000"/>
                </a:solidFill>
                <a:latin typeface="Times New Roman"/>
                <a:ea typeface="DejaVu Sans"/>
              </a:rPr>
              <a:t>Broadcast a message from the root process to all other processes.</a:t>
            </a:r>
            <a:endParaRPr b="0" lang="fr-CH" sz="1400" spc="-1" strike="noStrike">
              <a:latin typeface="Arial"/>
            </a:endParaRPr>
          </a:p>
          <a:p>
            <a:pPr>
              <a:lnSpc>
                <a:spcPct val="100000"/>
              </a:lnSpc>
              <a:buNone/>
            </a:pPr>
            <a:r>
              <a:rPr b="0" i="1" lang="fr-CH" sz="1400" spc="-1" strike="noStrike">
                <a:solidFill>
                  <a:srgbClr val="000000"/>
                </a:solidFill>
                <a:latin typeface="Times New Roman"/>
                <a:ea typeface="DejaVu Sans"/>
              </a:rPr>
              <a:t>Useful when reading in input parameters from file.</a:t>
            </a:r>
            <a:endParaRPr b="0" lang="fr-CH" sz="1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20"/>
          <p:cNvSpPr/>
          <p:nvPr/>
        </p:nvSpPr>
        <p:spPr>
          <a:xfrm>
            <a:off x="354960" y="225720"/>
            <a:ext cx="9352080" cy="71100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MPI: Example Point-to-Point communication</a:t>
            </a:r>
            <a:endParaRPr b="0" lang="fr-CH" sz="2700" spc="-1" strike="noStrike">
              <a:latin typeface="Arial"/>
            </a:endParaRPr>
          </a:p>
        </p:txBody>
      </p:sp>
      <p:pic>
        <p:nvPicPr>
          <p:cNvPr id="355" name="" descr=""/>
          <p:cNvPicPr/>
          <p:nvPr/>
        </p:nvPicPr>
        <p:blipFill>
          <a:blip r:embed="rId1"/>
          <a:stretch/>
        </p:blipFill>
        <p:spPr>
          <a:xfrm>
            <a:off x="8960760" y="108360"/>
            <a:ext cx="955800" cy="955800"/>
          </a:xfrm>
          <a:prstGeom prst="rect">
            <a:avLst/>
          </a:prstGeom>
          <a:ln w="0">
            <a:noFill/>
          </a:ln>
        </p:spPr>
      </p:pic>
      <p:sp>
        <p:nvSpPr>
          <p:cNvPr id="356" name=""/>
          <p:cNvSpPr/>
          <p:nvPr/>
        </p:nvSpPr>
        <p:spPr>
          <a:xfrm>
            <a:off x="540000" y="1175400"/>
            <a:ext cx="8316720" cy="3718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100" spc="-1" strike="noStrike">
                <a:solidFill>
                  <a:srgbClr val="000000"/>
                </a:solidFill>
                <a:latin typeface="Times New Roman"/>
                <a:ea typeface="DejaVu Sans"/>
              </a:rPr>
              <a:t>#include&lt;iostream&gt;</a:t>
            </a:r>
            <a:endParaRPr b="0" lang="fr-CH" sz="1100" spc="-1" strike="noStrike">
              <a:latin typeface="Arial"/>
            </a:endParaRPr>
          </a:p>
          <a:p>
            <a:pPr>
              <a:lnSpc>
                <a:spcPct val="100000"/>
              </a:lnSpc>
              <a:buNone/>
            </a:pPr>
            <a:r>
              <a:rPr b="0" lang="fr-CH" sz="1100" spc="-1" strike="noStrike">
                <a:solidFill>
                  <a:srgbClr val="000000"/>
                </a:solidFill>
                <a:latin typeface="Times New Roman"/>
                <a:ea typeface="DejaVu Sans"/>
              </a:rPr>
              <a:t>#include&lt;mpi.h&gt;</a:t>
            </a:r>
            <a:endParaRPr b="0" lang="fr-CH" sz="1100" spc="-1" strike="noStrike">
              <a:latin typeface="Arial"/>
            </a:endParaRPr>
          </a:p>
          <a:p>
            <a:pPr>
              <a:lnSpc>
                <a:spcPct val="100000"/>
              </a:lnSpc>
              <a:buNone/>
            </a:pPr>
            <a:r>
              <a:rPr b="0" lang="fr-CH" sz="1100" spc="-1" strike="noStrike">
                <a:solidFill>
                  <a:srgbClr val="000000"/>
                </a:solidFill>
                <a:latin typeface="Times New Roman"/>
                <a:ea typeface="DejaVu Sans"/>
              </a:rPr>
              <a:t>using namespace std;</a:t>
            </a:r>
            <a:endParaRPr b="0" lang="fr-CH" sz="1100" spc="-1" strike="noStrike">
              <a:latin typeface="Arial"/>
            </a:endParaRPr>
          </a:p>
          <a:p>
            <a:pPr>
              <a:lnSpc>
                <a:spcPct val="100000"/>
              </a:lnSpc>
              <a:buNone/>
            </a:pPr>
            <a:r>
              <a:rPr b="0" lang="fr-CH" sz="1100" spc="-1" strike="noStrike">
                <a:solidFill>
                  <a:srgbClr val="000000"/>
                </a:solidFill>
                <a:latin typeface="Times New Roman"/>
                <a:ea typeface="DejaVu Sans"/>
              </a:rPr>
              <a:t>int main (int argc, char *argv[])</a:t>
            </a:r>
            <a:endParaRPr b="0" lang="fr-CH" sz="1100" spc="-1" strike="noStrike">
              <a:latin typeface="Arial"/>
            </a:endParaRPr>
          </a:p>
          <a:p>
            <a:pPr>
              <a:lnSpc>
                <a:spcPct val="100000"/>
              </a:lnSpc>
              <a:buNone/>
            </a:pPr>
            <a:r>
              <a:rPr b="0" lang="fr-CH" sz="1100" spc="-1" strike="noStrike">
                <a:solidFill>
                  <a:srgbClr val="000000"/>
                </a:solidFill>
                <a:latin typeface="Times New Roman"/>
                <a:ea typeface="DejaVu Sans"/>
              </a:rPr>
              <a:t>{</a:t>
            </a:r>
            <a:endParaRPr b="0" lang="fr-CH" sz="1100" spc="-1" strike="noStrike">
              <a:latin typeface="Arial"/>
            </a:endParaRPr>
          </a:p>
          <a:p>
            <a:pPr marL="360000">
              <a:lnSpc>
                <a:spcPct val="100000"/>
              </a:lnSpc>
              <a:buNone/>
            </a:pPr>
            <a:r>
              <a:rPr b="0" lang="fr-CH" sz="1050" spc="-1" strike="noStrike">
                <a:solidFill>
                  <a:srgbClr val="000000"/>
                </a:solidFill>
                <a:latin typeface="Times New Roman"/>
                <a:ea typeface="DejaVu Sans"/>
              </a:rPr>
              <a:t>int numprocs,myid;</a:t>
            </a:r>
            <a:endParaRPr b="0" lang="fr-CH" sz="1050" spc="-1" strike="noStrike">
              <a:latin typeface="Arial"/>
            </a:endParaRPr>
          </a:p>
          <a:p>
            <a:pPr marL="360000">
              <a:lnSpc>
                <a:spcPct val="100000"/>
              </a:lnSpc>
              <a:buNone/>
            </a:pPr>
            <a:r>
              <a:rPr b="1" lang="fr-CH" sz="1050" spc="-1" strike="noStrike">
                <a:solidFill>
                  <a:srgbClr val="000000"/>
                </a:solidFill>
                <a:latin typeface="Times New Roman"/>
                <a:ea typeface="DejaVu Sans"/>
              </a:rPr>
              <a:t>MPI_Init(</a:t>
            </a:r>
            <a:r>
              <a:rPr b="0" lang="fr-CH" sz="1050" spc="-1" strike="noStrike">
                <a:solidFill>
                  <a:srgbClr val="000000"/>
                </a:solidFill>
                <a:latin typeface="Times New Roman"/>
                <a:ea typeface="DejaVu Sans"/>
              </a:rPr>
              <a:t>&amp;argc,&amp;argv);</a:t>
            </a:r>
            <a:endParaRPr b="0" lang="fr-CH" sz="1050" spc="-1" strike="noStrike">
              <a:latin typeface="Arial"/>
            </a:endParaRPr>
          </a:p>
          <a:p>
            <a:pPr marL="360000">
              <a:lnSpc>
                <a:spcPct val="100000"/>
              </a:lnSpc>
              <a:buNone/>
            </a:pPr>
            <a:endParaRPr b="0" lang="fr-CH" sz="1050" spc="-1" strike="noStrike">
              <a:latin typeface="Arial"/>
            </a:endParaRPr>
          </a:p>
          <a:p>
            <a:pPr marL="360000">
              <a:lnSpc>
                <a:spcPct val="100000"/>
              </a:lnSpc>
              <a:buNone/>
            </a:pPr>
            <a:r>
              <a:rPr b="1" lang="fr-CH" sz="1050" spc="-1" strike="noStrike">
                <a:solidFill>
                  <a:srgbClr val="000000"/>
                </a:solidFill>
                <a:latin typeface="Times New Roman"/>
                <a:ea typeface="Microsoft YaHei"/>
              </a:rPr>
              <a:t>MPI_Comm_size</a:t>
            </a:r>
            <a:r>
              <a:rPr b="0" lang="fr-CH" sz="1050" spc="-1" strike="noStrike">
                <a:solidFill>
                  <a:srgbClr val="000000"/>
                </a:solidFill>
                <a:latin typeface="Times New Roman"/>
                <a:ea typeface="Microsoft YaHei"/>
              </a:rPr>
              <a:t>(MPI_COMM_WORLD,&amp;numprocs);</a:t>
            </a:r>
            <a:endParaRPr b="0" lang="fr-CH" sz="1050" spc="-1" strike="noStrike">
              <a:latin typeface="Arial"/>
            </a:endParaRPr>
          </a:p>
          <a:p>
            <a:pPr marL="360000">
              <a:lnSpc>
                <a:spcPct val="100000"/>
              </a:lnSpc>
              <a:buNone/>
            </a:pPr>
            <a:r>
              <a:rPr b="1" lang="fr-CH" sz="1050" spc="-1" strike="noStrike">
                <a:solidFill>
                  <a:srgbClr val="000000"/>
                </a:solidFill>
                <a:latin typeface="Times New Roman"/>
                <a:ea typeface="Microsoft YaHei"/>
              </a:rPr>
              <a:t>MPI_Comm_rank</a:t>
            </a:r>
            <a:r>
              <a:rPr b="0" lang="fr-CH" sz="1050" spc="-1" strike="noStrike">
                <a:solidFill>
                  <a:srgbClr val="000000"/>
                </a:solidFill>
                <a:latin typeface="Times New Roman"/>
                <a:ea typeface="Microsoft YaHei"/>
              </a:rPr>
              <a:t>(MPI_COMM_WORLD,&amp;myid);</a:t>
            </a:r>
            <a:endParaRPr b="0" lang="fr-CH" sz="1050" spc="-1" strike="noStrike">
              <a:latin typeface="Arial"/>
            </a:endParaRPr>
          </a:p>
          <a:p>
            <a:pPr marL="360000">
              <a:lnSpc>
                <a:spcPct val="100000"/>
              </a:lnSpc>
              <a:buNone/>
            </a:pPr>
            <a:endParaRPr b="0" lang="fr-CH" sz="1050" spc="-1" strike="noStrike">
              <a:latin typeface="Arial"/>
            </a:endParaRPr>
          </a:p>
          <a:p>
            <a:pPr marL="360000">
              <a:lnSpc>
                <a:spcPct val="100000"/>
              </a:lnSpc>
              <a:buNone/>
            </a:pPr>
            <a:r>
              <a:rPr b="1" lang="fr-CH" sz="1050" spc="-1" strike="noStrike">
                <a:solidFill>
                  <a:srgbClr val="000000"/>
                </a:solidFill>
                <a:latin typeface="Times New Roman"/>
                <a:ea typeface="Microsoft YaHei"/>
              </a:rPr>
              <a:t>MPI_Status status</a:t>
            </a:r>
            <a:r>
              <a:rPr b="0" lang="fr-CH" sz="1050" spc="-1" strike="noStrike">
                <a:solidFill>
                  <a:srgbClr val="000000"/>
                </a:solidFill>
                <a:latin typeface="Times New Roman"/>
                <a:ea typeface="Microsoft YaHei"/>
              </a:rPr>
              <a:t>;</a:t>
            </a:r>
            <a:endParaRPr b="0" lang="fr-CH" sz="1050" spc="-1" strike="noStrike">
              <a:latin typeface="Arial"/>
            </a:endParaRPr>
          </a:p>
          <a:p>
            <a:pPr marL="360000">
              <a:lnSpc>
                <a:spcPct val="100000"/>
              </a:lnSpc>
              <a:buNone/>
            </a:pPr>
            <a:r>
              <a:rPr b="0" lang="fr-CH" sz="1050" spc="-1" strike="noStrike">
                <a:solidFill>
                  <a:srgbClr val="000000"/>
                </a:solidFill>
                <a:latin typeface="Times New Roman"/>
                <a:ea typeface="Microsoft YaHei"/>
              </a:rPr>
              <a:t>int small=myid;</a:t>
            </a:r>
            <a:endParaRPr b="0" lang="fr-CH" sz="1050" spc="-1" strike="noStrike">
              <a:latin typeface="Arial"/>
            </a:endParaRPr>
          </a:p>
          <a:p>
            <a:pPr marL="360000">
              <a:lnSpc>
                <a:spcPct val="100000"/>
              </a:lnSpc>
              <a:buNone/>
            </a:pPr>
            <a:r>
              <a:rPr b="0" lang="fr-CH" sz="1050" spc="-1" strike="noStrike">
                <a:solidFill>
                  <a:srgbClr val="000000"/>
                </a:solidFill>
                <a:latin typeface="Times New Roman"/>
                <a:ea typeface="Microsoft YaHei"/>
              </a:rPr>
              <a:t>cout&lt;&lt;"Before " &lt;&lt;myid&lt;&lt;" of "&lt;&lt;,numprocs&lt;&lt;" small = "&lt;&lt;small,&lt;&lt;endl;</a:t>
            </a:r>
            <a:endParaRPr b="0" lang="fr-CH" sz="1050" spc="-1" strike="noStrike">
              <a:latin typeface="Arial"/>
            </a:endParaRPr>
          </a:p>
          <a:p>
            <a:pPr marL="360000">
              <a:lnSpc>
                <a:spcPct val="100000"/>
              </a:lnSpc>
              <a:buNone/>
            </a:pPr>
            <a:endParaRPr b="0" lang="fr-CH" sz="1050" spc="-1" strike="noStrike">
              <a:latin typeface="Arial"/>
            </a:endParaRPr>
          </a:p>
          <a:p>
            <a:pPr marL="360000">
              <a:lnSpc>
                <a:spcPct val="100000"/>
              </a:lnSpc>
              <a:buNone/>
            </a:pPr>
            <a:r>
              <a:rPr b="0" lang="fr-CH" sz="1050" spc="-1" strike="noStrike">
                <a:solidFill>
                  <a:srgbClr val="000000"/>
                </a:solidFill>
                <a:latin typeface="Times New Roman"/>
                <a:ea typeface="Microsoft YaHei"/>
              </a:rPr>
              <a:t>If (myid==0) { </a:t>
            </a:r>
            <a:r>
              <a:rPr b="1" lang="fr-CH" sz="1050" spc="-1" strike="noStrike">
                <a:solidFill>
                  <a:srgbClr val="c9211e"/>
                </a:solidFill>
                <a:latin typeface="Times New Roman"/>
                <a:ea typeface="Microsoft YaHei"/>
              </a:rPr>
              <a:t>MPI_Send</a:t>
            </a:r>
            <a:r>
              <a:rPr b="1" lang="fr-CH" sz="1050" spc="-1" strike="noStrike">
                <a:solidFill>
                  <a:srgbClr val="000000"/>
                </a:solidFill>
                <a:latin typeface="Times New Roman"/>
                <a:ea typeface="Microsoft YaHei"/>
              </a:rPr>
              <a:t>(</a:t>
            </a:r>
            <a:r>
              <a:rPr b="0" lang="fr-CH" sz="1050" spc="-1" strike="noStrike">
                <a:solidFill>
                  <a:srgbClr val="000000"/>
                </a:solidFill>
                <a:latin typeface="Times New Roman"/>
                <a:ea typeface="Microsoft YaHei"/>
              </a:rPr>
              <a:t>&amp;small,1,MPI_INT,3,10,MPI_COMM_WORLD); }</a:t>
            </a:r>
            <a:endParaRPr b="0" lang="fr-CH" sz="1050" spc="-1" strike="noStrike">
              <a:latin typeface="Arial"/>
            </a:endParaRPr>
          </a:p>
          <a:p>
            <a:pPr marL="360000">
              <a:lnSpc>
                <a:spcPct val="100000"/>
              </a:lnSpc>
              <a:buNone/>
            </a:pPr>
            <a:endParaRPr b="0" lang="fr-CH" sz="1050" spc="-1" strike="noStrike">
              <a:latin typeface="Arial"/>
            </a:endParaRPr>
          </a:p>
          <a:p>
            <a:pPr marL="360000">
              <a:lnSpc>
                <a:spcPct val="100000"/>
              </a:lnSpc>
              <a:buNone/>
            </a:pPr>
            <a:r>
              <a:rPr b="0" lang="fr-CH" sz="1050" spc="-1" strike="noStrike">
                <a:solidFill>
                  <a:srgbClr val="000000"/>
                </a:solidFill>
                <a:latin typeface="Times New Roman"/>
                <a:ea typeface="Microsoft YaHei"/>
              </a:rPr>
              <a:t>If (myid==3) {</a:t>
            </a:r>
            <a:r>
              <a:rPr b="1" lang="fr-CH" sz="1050" spc="-1" strike="noStrike">
                <a:solidFill>
                  <a:srgbClr val="000000"/>
                </a:solidFill>
                <a:latin typeface="Times New Roman"/>
                <a:ea typeface="Microsoft YaHei"/>
              </a:rPr>
              <a:t> </a:t>
            </a:r>
            <a:r>
              <a:rPr b="1" lang="fr-CH" sz="1050" spc="-1" strike="noStrike">
                <a:solidFill>
                  <a:srgbClr val="c9211e"/>
                </a:solidFill>
                <a:latin typeface="Times New Roman"/>
                <a:ea typeface="Microsoft YaHei"/>
              </a:rPr>
              <a:t>MPI_Recv</a:t>
            </a:r>
            <a:r>
              <a:rPr b="1" lang="fr-CH" sz="1050" spc="-1" strike="noStrike">
                <a:solidFill>
                  <a:srgbClr val="000000"/>
                </a:solidFill>
                <a:latin typeface="Times New Roman"/>
                <a:ea typeface="Microsoft YaHei"/>
              </a:rPr>
              <a:t>(</a:t>
            </a:r>
            <a:r>
              <a:rPr b="0" lang="fr-CH" sz="1050" spc="-1" strike="noStrike">
                <a:solidFill>
                  <a:srgbClr val="000000"/>
                </a:solidFill>
                <a:latin typeface="Times New Roman"/>
                <a:ea typeface="Microsoft YaHei"/>
              </a:rPr>
              <a:t>&amp;small,1,MPI_INT,0,10,MPI_COMM_WORLD,&amp;status) }</a:t>
            </a:r>
            <a:endParaRPr b="0" lang="fr-CH" sz="1050" spc="-1" strike="noStrike">
              <a:latin typeface="Arial"/>
            </a:endParaRPr>
          </a:p>
          <a:p>
            <a:pPr marL="360000">
              <a:lnSpc>
                <a:spcPct val="100000"/>
              </a:lnSpc>
              <a:buNone/>
            </a:pPr>
            <a:endParaRPr b="0" lang="fr-CH" sz="1050" spc="-1" strike="noStrike">
              <a:latin typeface="Arial"/>
            </a:endParaRPr>
          </a:p>
          <a:p>
            <a:pPr marL="360000">
              <a:lnSpc>
                <a:spcPct val="100000"/>
              </a:lnSpc>
              <a:buNone/>
            </a:pPr>
            <a:r>
              <a:rPr b="1" lang="fr-CH" sz="1050" spc="-1" strike="noStrike">
                <a:solidFill>
                  <a:srgbClr val="0000ff"/>
                </a:solidFill>
                <a:latin typeface="Times New Roman"/>
                <a:ea typeface="Microsoft YaHei"/>
              </a:rPr>
              <a:t>MPI_Barrier</a:t>
            </a:r>
            <a:r>
              <a:rPr b="0" lang="fr-CH" sz="1050" spc="-1" strike="noStrike">
                <a:solidFill>
                  <a:srgbClr val="000000"/>
                </a:solidFill>
                <a:latin typeface="Times New Roman"/>
                <a:ea typeface="Microsoft YaHei"/>
              </a:rPr>
              <a:t>( MPI_COMM_WORLD);</a:t>
            </a:r>
            <a:endParaRPr b="0" lang="fr-CH" sz="1050" spc="-1" strike="noStrike">
              <a:latin typeface="Arial"/>
            </a:endParaRPr>
          </a:p>
          <a:p>
            <a:pPr marL="360000">
              <a:lnSpc>
                <a:spcPct val="100000"/>
              </a:lnSpc>
              <a:buNone/>
            </a:pPr>
            <a:endParaRPr b="0" lang="fr-CH" sz="1050" spc="-1" strike="noStrike">
              <a:latin typeface="Arial"/>
            </a:endParaRPr>
          </a:p>
          <a:p>
            <a:pPr marL="360000">
              <a:lnSpc>
                <a:spcPct val="100000"/>
              </a:lnSpc>
              <a:buNone/>
            </a:pPr>
            <a:r>
              <a:rPr b="0" lang="fr-CH" sz="1050" spc="-1" strike="noStrike">
                <a:solidFill>
                  <a:srgbClr val="000000"/>
                </a:solidFill>
                <a:latin typeface="Times New Roman"/>
                <a:ea typeface="Microsoft YaHei"/>
              </a:rPr>
              <a:t>cout&lt;&lt;"After " &lt;&lt;myid&lt;&lt;" of "&lt;&lt;numprocs&lt;&lt;" small = "&lt;&lt;small&lt;&lt;endl;</a:t>
            </a:r>
            <a:endParaRPr b="0" lang="fr-CH" sz="1050" spc="-1" strike="noStrike">
              <a:latin typeface="Arial"/>
            </a:endParaRPr>
          </a:p>
          <a:p>
            <a:pPr marL="360000">
              <a:lnSpc>
                <a:spcPct val="100000"/>
              </a:lnSpc>
              <a:buNone/>
            </a:pPr>
            <a:endParaRPr b="0" lang="fr-CH" sz="1050" spc="-1" strike="noStrike">
              <a:latin typeface="Arial"/>
            </a:endParaRPr>
          </a:p>
          <a:p>
            <a:pPr marL="360000">
              <a:lnSpc>
                <a:spcPct val="100000"/>
              </a:lnSpc>
              <a:buNone/>
            </a:pPr>
            <a:r>
              <a:rPr b="1" lang="fr-CH" sz="1050" spc="-1" strike="noStrike">
                <a:solidFill>
                  <a:srgbClr val="000000"/>
                </a:solidFill>
                <a:latin typeface="Times New Roman"/>
                <a:ea typeface="Microsoft YaHei"/>
              </a:rPr>
              <a:t>MPI_Finalize();</a:t>
            </a:r>
            <a:endParaRPr b="0" lang="fr-CH" sz="1050" spc="-1" strike="noStrike">
              <a:latin typeface="Arial"/>
            </a:endParaRPr>
          </a:p>
          <a:p>
            <a:pPr marL="360000">
              <a:lnSpc>
                <a:spcPct val="100000"/>
              </a:lnSpc>
              <a:buNone/>
            </a:pPr>
            <a:r>
              <a:rPr b="0" lang="fr-CH" sz="1100" spc="-1" strike="noStrike">
                <a:solidFill>
                  <a:srgbClr val="000000"/>
                </a:solidFill>
                <a:latin typeface="Times New Roman"/>
                <a:ea typeface="Microsoft YaHei"/>
              </a:rPr>
              <a:t>}</a:t>
            </a:r>
            <a:endParaRPr b="0" lang="fr-CH" sz="11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7"/>
          <p:cNvSpPr/>
          <p:nvPr/>
        </p:nvSpPr>
        <p:spPr>
          <a:xfrm>
            <a:off x="354960" y="225720"/>
            <a:ext cx="9352080" cy="71100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MPI: Example Reduction</a:t>
            </a:r>
            <a:endParaRPr b="0" lang="fr-CH" sz="2700" spc="-1" strike="noStrike">
              <a:latin typeface="Arial"/>
            </a:endParaRPr>
          </a:p>
        </p:txBody>
      </p:sp>
      <p:pic>
        <p:nvPicPr>
          <p:cNvPr id="358" name="" descr=""/>
          <p:cNvPicPr/>
          <p:nvPr/>
        </p:nvPicPr>
        <p:blipFill>
          <a:blip r:embed="rId1"/>
          <a:stretch/>
        </p:blipFill>
        <p:spPr>
          <a:xfrm>
            <a:off x="8960760" y="108360"/>
            <a:ext cx="955800" cy="955800"/>
          </a:xfrm>
          <a:prstGeom prst="rect">
            <a:avLst/>
          </a:prstGeom>
          <a:ln w="0">
            <a:noFill/>
          </a:ln>
        </p:spPr>
      </p:pic>
      <p:sp>
        <p:nvSpPr>
          <p:cNvPr id="359" name=""/>
          <p:cNvSpPr/>
          <p:nvPr/>
        </p:nvSpPr>
        <p:spPr>
          <a:xfrm>
            <a:off x="0" y="1224000"/>
            <a:ext cx="6296400" cy="4130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100" spc="-1" strike="noStrike">
                <a:solidFill>
                  <a:srgbClr val="000000"/>
                </a:solidFill>
                <a:latin typeface="Times New Roman"/>
                <a:ea typeface="DejaVu Sans"/>
              </a:rPr>
              <a:t>...</a:t>
            </a:r>
            <a:endParaRPr b="0" lang="fr-CH" sz="1100" spc="-1" strike="noStrike">
              <a:latin typeface="Arial"/>
            </a:endParaRPr>
          </a:p>
          <a:p>
            <a:pPr>
              <a:lnSpc>
                <a:spcPct val="100000"/>
              </a:lnSpc>
              <a:buNone/>
            </a:pPr>
            <a:r>
              <a:rPr b="0" lang="fr-CH" sz="1100" spc="-1" strike="noStrike">
                <a:solidFill>
                  <a:srgbClr val="000000"/>
                </a:solidFill>
                <a:latin typeface="Times New Roman"/>
                <a:ea typeface="DejaVu Sans"/>
              </a:rPr>
              <a:t>#include&lt;mpi.h&gt;</a:t>
            </a:r>
            <a:endParaRPr b="0" lang="fr-CH" sz="1100" spc="-1" strike="noStrike">
              <a:latin typeface="Arial"/>
            </a:endParaRPr>
          </a:p>
          <a:p>
            <a:pPr>
              <a:lnSpc>
                <a:spcPct val="100000"/>
              </a:lnSpc>
              <a:buNone/>
            </a:pPr>
            <a:r>
              <a:rPr b="0" lang="fr-CH" sz="1100" spc="-1" strike="noStrike">
                <a:solidFill>
                  <a:srgbClr val="000000"/>
                </a:solidFill>
                <a:latin typeface="Times New Roman"/>
                <a:ea typeface="DejaVu Sans"/>
              </a:rPr>
              <a:t>using namespace std;</a:t>
            </a:r>
            <a:endParaRPr b="0" lang="fr-CH" sz="1100" spc="-1" strike="noStrike">
              <a:latin typeface="Arial"/>
            </a:endParaRPr>
          </a:p>
          <a:p>
            <a:pPr>
              <a:lnSpc>
                <a:spcPct val="100000"/>
              </a:lnSpc>
              <a:buNone/>
            </a:pPr>
            <a:r>
              <a:rPr b="0" lang="fr-CH" sz="1100" spc="-1" strike="noStrike">
                <a:solidFill>
                  <a:srgbClr val="000000"/>
                </a:solidFill>
                <a:latin typeface="Times New Roman"/>
                <a:ea typeface="DejaVu Sans"/>
              </a:rPr>
              <a:t>double f( double a ) {return (4.0 / (1.0 + a*a));}</a:t>
            </a:r>
            <a:endParaRPr b="0" lang="fr-CH" sz="1100" spc="-1" strike="noStrike">
              <a:latin typeface="Arial"/>
            </a:endParaRPr>
          </a:p>
          <a:p>
            <a:pPr>
              <a:lnSpc>
                <a:spcPct val="100000"/>
              </a:lnSpc>
              <a:buNone/>
            </a:pPr>
            <a:r>
              <a:rPr b="0" lang="fr-CH" sz="1100" spc="-1" strike="noStrike">
                <a:solidFill>
                  <a:srgbClr val="000000"/>
                </a:solidFill>
                <a:latin typeface="Times New Roman"/>
                <a:ea typeface="DejaVu Sans"/>
              </a:rPr>
              <a:t>int main (int argc, char *argv[])</a:t>
            </a:r>
            <a:endParaRPr b="0" lang="fr-CH" sz="1100" spc="-1" strike="noStrike">
              <a:latin typeface="Arial"/>
            </a:endParaRPr>
          </a:p>
          <a:p>
            <a:pPr>
              <a:lnSpc>
                <a:spcPct val="100000"/>
              </a:lnSpc>
              <a:buNone/>
            </a:pPr>
            <a:r>
              <a:rPr b="0" lang="fr-CH" sz="1100" spc="-1" strike="noStrike">
                <a:solidFill>
                  <a:srgbClr val="000000"/>
                </a:solidFill>
                <a:latin typeface="Times New Roman"/>
                <a:ea typeface="DejaVu Sans"/>
              </a:rPr>
              <a:t>{</a:t>
            </a:r>
            <a:endParaRPr b="0" lang="fr-CH" sz="1100" spc="-1" strike="noStrike">
              <a:latin typeface="Arial"/>
            </a:endParaRPr>
          </a:p>
          <a:p>
            <a:pPr marL="360000">
              <a:lnSpc>
                <a:spcPct val="100000"/>
              </a:lnSpc>
              <a:buNone/>
            </a:pPr>
            <a:r>
              <a:rPr b="0" lang="fr-CH" sz="1000" spc="-1" strike="noStrike">
                <a:solidFill>
                  <a:srgbClr val="000000"/>
                </a:solidFill>
                <a:latin typeface="Times New Roman"/>
                <a:ea typeface="DejaVu Sans"/>
              </a:rPr>
              <a:t>int myid, numprocs;</a:t>
            </a:r>
            <a:endParaRPr b="0" lang="fr-CH" sz="1000" spc="-1" strike="noStrike">
              <a:latin typeface="Arial"/>
            </a:endParaRPr>
          </a:p>
          <a:p>
            <a:pPr marL="360000">
              <a:lnSpc>
                <a:spcPct val="100000"/>
              </a:lnSpc>
              <a:buNone/>
            </a:pPr>
            <a:r>
              <a:rPr b="1" lang="fr-CH" sz="1000" spc="-1" strike="noStrike">
                <a:solidFill>
                  <a:srgbClr val="000000"/>
                </a:solidFill>
                <a:latin typeface="Times New Roman"/>
                <a:ea typeface="DejaVu Sans"/>
              </a:rPr>
              <a:t>MPI_Init</a:t>
            </a:r>
            <a:r>
              <a:rPr b="0" lang="fr-CH" sz="1000" spc="-1" strike="noStrike">
                <a:solidFill>
                  <a:srgbClr val="000000"/>
                </a:solidFill>
                <a:latin typeface="Times New Roman"/>
                <a:ea typeface="DejaVu Sans"/>
              </a:rPr>
              <a:t>(&amp;argc,&amp;argv);</a:t>
            </a:r>
            <a:endParaRPr b="0" lang="fr-CH" sz="1000" spc="-1" strike="noStrike">
              <a:latin typeface="Arial"/>
            </a:endParaRPr>
          </a:p>
          <a:p>
            <a:pPr marL="360000">
              <a:lnSpc>
                <a:spcPct val="100000"/>
              </a:lnSpc>
              <a:buNone/>
            </a:pPr>
            <a:r>
              <a:rPr b="1" lang="fr-CH" sz="1000" spc="-1" strike="noStrike">
                <a:solidFill>
                  <a:srgbClr val="000000"/>
                </a:solidFill>
                <a:latin typeface="Times New Roman"/>
                <a:ea typeface="DejaVu Sans"/>
              </a:rPr>
              <a:t>MPI_Comm_size(</a:t>
            </a:r>
            <a:r>
              <a:rPr b="0" lang="fr-CH" sz="1000" spc="-1" strike="noStrike">
                <a:solidFill>
                  <a:srgbClr val="000000"/>
                </a:solidFill>
                <a:latin typeface="Times New Roman"/>
                <a:ea typeface="DejaVu Sans"/>
              </a:rPr>
              <a:t>MPI_COMM_WORLD,&amp;numprocs);</a:t>
            </a:r>
            <a:endParaRPr b="0" lang="fr-CH" sz="1000" spc="-1" strike="noStrike">
              <a:latin typeface="Arial"/>
            </a:endParaRPr>
          </a:p>
          <a:p>
            <a:pPr marL="360000">
              <a:lnSpc>
                <a:spcPct val="100000"/>
              </a:lnSpc>
              <a:buNone/>
            </a:pPr>
            <a:r>
              <a:rPr b="1" lang="fr-CH" sz="1000" spc="-1" strike="noStrike">
                <a:solidFill>
                  <a:srgbClr val="000000"/>
                </a:solidFill>
                <a:latin typeface="Times New Roman"/>
                <a:ea typeface="DejaVu Sans"/>
              </a:rPr>
              <a:t>MPI_Comm_rank(</a:t>
            </a:r>
            <a:r>
              <a:rPr b="0" lang="fr-CH" sz="1000" spc="-1" strike="noStrike">
                <a:solidFill>
                  <a:srgbClr val="000000"/>
                </a:solidFill>
                <a:latin typeface="Times New Roman"/>
                <a:ea typeface="DejaVu Sans"/>
              </a:rPr>
              <a:t>MPI_COMM_WORLD,&amp;myid);</a:t>
            </a:r>
            <a:endParaRPr b="0" lang="fr-CH" sz="1000" spc="-1" strike="noStrike">
              <a:latin typeface="Arial"/>
            </a:endParaRPr>
          </a:p>
          <a:p>
            <a:pPr marL="360000">
              <a:lnSpc>
                <a:spcPct val="100000"/>
              </a:lnSpc>
              <a:buNone/>
            </a:pPr>
            <a:r>
              <a:rPr b="0" lang="fr-CH" sz="1000" spc="-1" strike="noStrike">
                <a:solidFill>
                  <a:srgbClr val="000000"/>
                </a:solidFill>
                <a:latin typeface="Times New Roman"/>
                <a:ea typeface="DejaVu Sans"/>
              </a:rPr>
              <a:t>int n = 1000000000;</a:t>
            </a:r>
            <a:endParaRPr b="0" lang="fr-CH" sz="1000" spc="-1" strike="noStrike">
              <a:latin typeface="Arial"/>
            </a:endParaRPr>
          </a:p>
          <a:p>
            <a:pPr marL="360000">
              <a:lnSpc>
                <a:spcPct val="100000"/>
              </a:lnSpc>
              <a:buNone/>
            </a:pPr>
            <a:r>
              <a:rPr b="0" lang="fr-CH" sz="1000" spc="-1" strike="noStrike">
                <a:solidFill>
                  <a:srgbClr val="000000"/>
                </a:solidFill>
                <a:latin typeface="Times New Roman"/>
                <a:ea typeface="DejaVu Sans"/>
              </a:rPr>
              <a:t>double pi,sum=0.0;</a:t>
            </a:r>
            <a:endParaRPr b="0" lang="fr-CH" sz="1000" spc="-1" strike="noStrike">
              <a:latin typeface="Arial"/>
            </a:endParaRPr>
          </a:p>
          <a:p>
            <a:pPr marL="360000">
              <a:lnSpc>
                <a:spcPct val="100000"/>
              </a:lnSpc>
              <a:buNone/>
            </a:pPr>
            <a:r>
              <a:rPr b="0" lang="fr-CH" sz="1000" spc="-1" strike="noStrike">
                <a:solidFill>
                  <a:srgbClr val="000000"/>
                </a:solidFill>
                <a:latin typeface="Times New Roman"/>
                <a:ea typeface="DejaVu Sans"/>
              </a:rPr>
              <a:t>double startwtime = 0.0;</a:t>
            </a:r>
            <a:endParaRPr b="0" lang="fr-CH" sz="1000" spc="-1" strike="noStrike">
              <a:latin typeface="Arial"/>
            </a:endParaRPr>
          </a:p>
          <a:p>
            <a:pPr marL="360000">
              <a:lnSpc>
                <a:spcPct val="100000"/>
              </a:lnSpc>
              <a:buNone/>
            </a:pPr>
            <a:r>
              <a:rPr b="0" lang="fr-CH" sz="1000" spc="-1" strike="noStrike">
                <a:solidFill>
                  <a:srgbClr val="000000"/>
                </a:solidFill>
                <a:latin typeface="Times New Roman"/>
                <a:ea typeface="DejaVu Sans"/>
              </a:rPr>
              <a:t>if (myid == 0) { startwtime = </a:t>
            </a:r>
            <a:r>
              <a:rPr b="1" lang="fr-CH" sz="1000" spc="-1" strike="noStrike">
                <a:solidFill>
                  <a:srgbClr val="000000"/>
                </a:solidFill>
                <a:latin typeface="Times New Roman"/>
                <a:ea typeface="DejaVu Sans"/>
              </a:rPr>
              <a:t>MPI_Wtime(); </a:t>
            </a:r>
            <a:r>
              <a:rPr b="0" lang="fr-CH" sz="1000" spc="-1" strike="noStrike">
                <a:solidFill>
                  <a:srgbClr val="000000"/>
                </a:solidFill>
                <a:latin typeface="Times New Roman"/>
                <a:ea typeface="DejaVu Sans"/>
              </a:rPr>
              <a:t>}</a:t>
            </a:r>
            <a:endParaRPr b="0" lang="fr-CH" sz="1000" spc="-1" strike="noStrike">
              <a:latin typeface="Arial"/>
            </a:endParaRPr>
          </a:p>
          <a:p>
            <a:pPr marL="360000">
              <a:lnSpc>
                <a:spcPct val="100000"/>
              </a:lnSpc>
              <a:buNone/>
            </a:pPr>
            <a:r>
              <a:rPr b="1" lang="fr-CH" sz="1000" spc="-1" strike="noStrike">
                <a:solidFill>
                  <a:srgbClr val="ff0000"/>
                </a:solidFill>
                <a:latin typeface="Times New Roman"/>
                <a:ea typeface="DejaVu Sans"/>
              </a:rPr>
              <a:t>MPI_Bcast</a:t>
            </a:r>
            <a:r>
              <a:rPr b="0" lang="fr-CH" sz="1000" spc="-1" strike="noStrike">
                <a:solidFill>
                  <a:srgbClr val="000000"/>
                </a:solidFill>
                <a:latin typeface="Times New Roman"/>
                <a:ea typeface="DejaVu Sans"/>
              </a:rPr>
              <a:t>(&amp;n, 1, MPI_INT, 0, MPI_COMM_WORLD);</a:t>
            </a:r>
            <a:endParaRPr b="0" lang="fr-CH" sz="1000" spc="-1" strike="noStrike">
              <a:latin typeface="Arial"/>
            </a:endParaRPr>
          </a:p>
          <a:p>
            <a:pPr marL="360000">
              <a:lnSpc>
                <a:spcPct val="100000"/>
              </a:lnSpc>
              <a:buNone/>
            </a:pPr>
            <a:r>
              <a:rPr b="0" lang="fr-CH" sz="1000" spc="-1" strike="noStrike">
                <a:solidFill>
                  <a:srgbClr val="000000"/>
                </a:solidFill>
                <a:latin typeface="Times New Roman"/>
                <a:ea typeface="DejaVu Sans"/>
              </a:rPr>
              <a:t>for (int i = myid + 1; i &lt;= n; i += numprocs) { sum += f((i-0.5)/(double) n); }</a:t>
            </a:r>
            <a:endParaRPr b="0" lang="fr-CH" sz="1000" spc="-1" strike="noStrike">
              <a:latin typeface="Arial"/>
            </a:endParaRPr>
          </a:p>
          <a:p>
            <a:pPr marL="360000">
              <a:lnSpc>
                <a:spcPct val="100000"/>
              </a:lnSpc>
              <a:buNone/>
            </a:pPr>
            <a:r>
              <a:rPr b="0" lang="fr-CH" sz="1000" spc="-1" strike="noStrike">
                <a:solidFill>
                  <a:srgbClr val="000000"/>
                </a:solidFill>
                <a:latin typeface="Times New Roman"/>
                <a:ea typeface="DejaVu Sans"/>
              </a:rPr>
              <a:t>sum/= (double) n;</a:t>
            </a:r>
            <a:endParaRPr b="0" lang="fr-CH" sz="1000" spc="-1" strike="noStrike">
              <a:latin typeface="Arial"/>
            </a:endParaRPr>
          </a:p>
          <a:p>
            <a:pPr marL="360000">
              <a:lnSpc>
                <a:spcPct val="100000"/>
              </a:lnSpc>
              <a:buNone/>
            </a:pPr>
            <a:r>
              <a:rPr b="1" lang="fr-CH" sz="1000" spc="-1" strike="noStrike">
                <a:solidFill>
                  <a:srgbClr val="ff0000"/>
                </a:solidFill>
                <a:latin typeface="Times New Roman"/>
                <a:ea typeface="DejaVu Sans"/>
              </a:rPr>
              <a:t>MPI_Reduce</a:t>
            </a:r>
            <a:r>
              <a:rPr b="0" lang="fr-CH" sz="1000" spc="-1" strike="noStrike">
                <a:solidFill>
                  <a:srgbClr val="000000"/>
                </a:solidFill>
                <a:latin typeface="Times New Roman"/>
                <a:ea typeface="DejaVu Sans"/>
              </a:rPr>
              <a:t>(&amp;sum, &amp;pi, 1, MPI_DOUBLE, </a:t>
            </a:r>
            <a:r>
              <a:rPr b="1" lang="fr-CH" sz="1000" spc="-1" strike="noStrike">
                <a:solidFill>
                  <a:srgbClr val="009e4f"/>
                </a:solidFill>
                <a:latin typeface="Times New Roman"/>
                <a:ea typeface="DejaVu Sans"/>
              </a:rPr>
              <a:t>MPI_SUM</a:t>
            </a:r>
            <a:r>
              <a:rPr b="0" lang="fr-CH" sz="1000" spc="-1" strike="noStrike">
                <a:solidFill>
                  <a:srgbClr val="000000"/>
                </a:solidFill>
                <a:latin typeface="Times New Roman"/>
                <a:ea typeface="DejaVu Sans"/>
              </a:rPr>
              <a:t>, 0, MPI_COMM_WORLD);</a:t>
            </a:r>
            <a:endParaRPr b="0" lang="fr-CH" sz="1000" spc="-1" strike="noStrike">
              <a:latin typeface="Arial"/>
            </a:endParaRPr>
          </a:p>
          <a:p>
            <a:pPr marL="360000">
              <a:lnSpc>
                <a:spcPct val="100000"/>
              </a:lnSpc>
              <a:buNone/>
            </a:pPr>
            <a:r>
              <a:rPr b="0" lang="fr-CH" sz="1000" spc="-1" strike="noStrike">
                <a:solidFill>
                  <a:srgbClr val="000000"/>
                </a:solidFill>
                <a:latin typeface="Times New Roman"/>
                <a:ea typeface="DejaVu Sans"/>
              </a:rPr>
              <a:t>if (myid == 0)</a:t>
            </a:r>
            <a:endParaRPr b="0" lang="fr-CH" sz="1000" spc="-1" strike="noStrike">
              <a:latin typeface="Arial"/>
            </a:endParaRPr>
          </a:p>
          <a:p>
            <a:pPr marL="360000">
              <a:lnSpc>
                <a:spcPct val="100000"/>
              </a:lnSpc>
              <a:buNone/>
            </a:pPr>
            <a:r>
              <a:rPr b="0" lang="fr-CH" sz="1000" spc="-1" strike="noStrike">
                <a:solidFill>
                  <a:srgbClr val="000000"/>
                </a:solidFill>
                <a:latin typeface="Times New Roman"/>
                <a:ea typeface="DejaVu Sans"/>
              </a:rPr>
              <a:t>{ </a:t>
            </a:r>
            <a:endParaRPr b="0" lang="fr-CH" sz="1000" spc="-1" strike="noStrike">
              <a:latin typeface="Arial"/>
            </a:endParaRPr>
          </a:p>
          <a:p>
            <a:pPr marL="360000">
              <a:lnSpc>
                <a:spcPct val="100000"/>
              </a:lnSpc>
              <a:buNone/>
            </a:pPr>
            <a:r>
              <a:rPr b="0" lang="fr-CH" sz="1000" spc="-1" strike="noStrike">
                <a:solidFill>
                  <a:srgbClr val="000000"/>
                </a:solidFill>
                <a:latin typeface="Times New Roman"/>
                <a:ea typeface="DejaVu Sans"/>
              </a:rPr>
              <a:t>   </a:t>
            </a:r>
            <a:r>
              <a:rPr b="0" lang="fr-CH" sz="1000" spc="-1" strike="noStrike">
                <a:solidFill>
                  <a:srgbClr val="000000"/>
                </a:solidFill>
                <a:latin typeface="Times New Roman"/>
                <a:ea typeface="DejaVu Sans"/>
              </a:rPr>
              <a:t>cout&lt;&lt;"pi is approximately equal "&lt;&lt;setprecision(16) &lt;&lt; pi &lt;&lt;" Error is"&lt;&lt;fabs(pi - M_PI)&lt;&lt;endl;</a:t>
            </a:r>
            <a:endParaRPr b="0" lang="fr-CH" sz="1000" spc="-1" strike="noStrike">
              <a:latin typeface="Arial"/>
            </a:endParaRPr>
          </a:p>
          <a:p>
            <a:pPr marL="360000">
              <a:lnSpc>
                <a:spcPct val="100000"/>
              </a:lnSpc>
              <a:buNone/>
            </a:pPr>
            <a:r>
              <a:rPr b="0" lang="fr-CH" sz="1000" spc="-1" strike="noStrike">
                <a:solidFill>
                  <a:srgbClr val="000000"/>
                </a:solidFill>
                <a:latin typeface="Times New Roman"/>
                <a:ea typeface="DejaVu Sans"/>
              </a:rPr>
              <a:t>   </a:t>
            </a:r>
            <a:r>
              <a:rPr b="0" lang="fr-CH" sz="1000" spc="-1" strike="noStrike">
                <a:solidFill>
                  <a:srgbClr val="000000"/>
                </a:solidFill>
                <a:latin typeface="Times New Roman"/>
                <a:ea typeface="DejaVu Sans"/>
              </a:rPr>
              <a:t>cout&lt;&lt;"Wall clock time = "&lt;&lt;MPI_Wtime()-startwtime&lt;&lt;endl;</a:t>
            </a:r>
            <a:endParaRPr b="0" lang="fr-CH" sz="1000" spc="-1" strike="noStrike">
              <a:latin typeface="Arial"/>
            </a:endParaRPr>
          </a:p>
          <a:p>
            <a:pPr marL="360000">
              <a:lnSpc>
                <a:spcPct val="100000"/>
              </a:lnSpc>
              <a:buNone/>
            </a:pPr>
            <a:r>
              <a:rPr b="0" lang="fr-CH" sz="1000" spc="-1" strike="noStrike">
                <a:solidFill>
                  <a:srgbClr val="000000"/>
                </a:solidFill>
                <a:latin typeface="Times New Roman"/>
                <a:ea typeface="DejaVu Sans"/>
              </a:rPr>
              <a:t>}</a:t>
            </a:r>
            <a:endParaRPr b="0" lang="fr-CH" sz="1000" spc="-1" strike="noStrike">
              <a:latin typeface="Arial"/>
            </a:endParaRPr>
          </a:p>
          <a:p>
            <a:pPr marL="360000">
              <a:lnSpc>
                <a:spcPct val="100000"/>
              </a:lnSpc>
              <a:buNone/>
            </a:pPr>
            <a:r>
              <a:rPr b="1" lang="fr-CH" sz="1000" spc="-1" strike="noStrike">
                <a:solidFill>
                  <a:srgbClr val="000000"/>
                </a:solidFill>
                <a:latin typeface="Times New Roman"/>
                <a:ea typeface="DejaVu Sans"/>
              </a:rPr>
              <a:t>MPI_Finalize();</a:t>
            </a:r>
            <a:endParaRPr b="0" lang="fr-CH" sz="1000" spc="-1" strike="noStrike">
              <a:latin typeface="Arial"/>
            </a:endParaRPr>
          </a:p>
          <a:p>
            <a:pPr marL="360000">
              <a:lnSpc>
                <a:spcPct val="100000"/>
              </a:lnSpc>
              <a:buNone/>
            </a:pPr>
            <a:r>
              <a:rPr b="0" lang="fr-CH" sz="1000" spc="-1" strike="noStrike">
                <a:solidFill>
                  <a:srgbClr val="000000"/>
                </a:solidFill>
                <a:latin typeface="Times New Roman"/>
                <a:ea typeface="DejaVu Sans"/>
              </a:rPr>
              <a:t>Exit(0);</a:t>
            </a:r>
            <a:endParaRPr b="0" lang="fr-CH" sz="1000" spc="-1" strike="noStrike">
              <a:latin typeface="Arial"/>
            </a:endParaRPr>
          </a:p>
          <a:p>
            <a:pPr marL="360000">
              <a:lnSpc>
                <a:spcPct val="100000"/>
              </a:lnSpc>
              <a:buNone/>
            </a:pPr>
            <a:r>
              <a:rPr b="0" lang="fr-CH" sz="1100" spc="-1" strike="noStrike">
                <a:solidFill>
                  <a:srgbClr val="000000"/>
                </a:solidFill>
                <a:latin typeface="Times New Roman"/>
                <a:ea typeface="DejaVu Sans"/>
              </a:rPr>
              <a:t>}</a:t>
            </a:r>
            <a:endParaRPr b="0" lang="fr-CH" sz="1100" spc="-1" strike="noStrike">
              <a:latin typeface="Arial"/>
            </a:endParaRPr>
          </a:p>
        </p:txBody>
      </p:sp>
      <p:sp>
        <p:nvSpPr>
          <p:cNvPr id="360" name=""/>
          <p:cNvSpPr/>
          <p:nvPr/>
        </p:nvSpPr>
        <p:spPr>
          <a:xfrm>
            <a:off x="4343760" y="1585440"/>
            <a:ext cx="5552640" cy="1110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i="1" lang="en-US" sz="1200" spc="-1" strike="noStrike">
                <a:solidFill>
                  <a:srgbClr val="000000"/>
                </a:solidFill>
                <a:latin typeface="Times New Roman"/>
                <a:ea typeface="DejaVu Sans"/>
              </a:rPr>
              <a:t>GOAL : The following code computes the π number by using a numerical evaluation of an integral by a rectangle method. </a:t>
            </a:r>
            <a:endParaRPr b="0" lang="fr-CH" sz="1200" spc="-1" strike="noStrike">
              <a:latin typeface="Arial"/>
            </a:endParaRPr>
          </a:p>
          <a:p>
            <a:pPr>
              <a:lnSpc>
                <a:spcPct val="100000"/>
              </a:lnSpc>
              <a:buNone/>
            </a:pPr>
            <a:endParaRPr b="0" lang="fr-CH" sz="1200" spc="-1" strike="noStrike">
              <a:latin typeface="Arial"/>
            </a:endParaRPr>
          </a:p>
          <a:p>
            <a:pPr>
              <a:lnSpc>
                <a:spcPct val="100000"/>
              </a:lnSpc>
              <a:buNone/>
            </a:pPr>
            <a:r>
              <a:rPr b="0" i="1" lang="en-US" sz="1200" spc="-1" strike="noStrike">
                <a:solidFill>
                  <a:srgbClr val="000000"/>
                </a:solidFill>
                <a:latin typeface="Times New Roman"/>
                <a:ea typeface="DejaVu Sans"/>
              </a:rPr>
              <a:t>Each virtual core computes a part of the loop and a reduction instruction is performed</a:t>
            </a:r>
            <a:endParaRPr b="0" lang="fr-CH" sz="1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COMPILING an  MPI Program</a:t>
            </a:r>
            <a:endParaRPr b="0" lang="fr-CH" sz="2700" spc="-1" strike="noStrike">
              <a:latin typeface="Arial"/>
            </a:endParaRPr>
          </a:p>
        </p:txBody>
      </p:sp>
      <p:sp>
        <p:nvSpPr>
          <p:cNvPr id="362" name="PlaceHolder 2"/>
          <p:cNvSpPr>
            <a:spLocks noGrp="1"/>
          </p:cNvSpPr>
          <p:nvPr>
            <p:ph/>
          </p:nvPr>
        </p:nvSpPr>
        <p:spPr>
          <a:xfrm>
            <a:off x="540000" y="2340000"/>
            <a:ext cx="9352080" cy="2044800"/>
          </a:xfrm>
          <a:prstGeom prst="rect">
            <a:avLst/>
          </a:prstGeom>
          <a:noFill/>
          <a:ln w="0">
            <a:noFill/>
          </a:ln>
        </p:spPr>
        <p:txBody>
          <a:bodyPr lIns="0" rIns="0" tIns="0" bIns="0" anchor="t">
            <a:normAutofit/>
          </a:bodyPr>
          <a:p>
            <a:pPr marL="432000" indent="-324000">
              <a:lnSpc>
                <a:spcPct val="100000"/>
              </a:lnSpc>
              <a:spcBef>
                <a:spcPts val="1417"/>
              </a:spcBef>
              <a:buClr>
                <a:srgbClr val="000000"/>
              </a:buClr>
              <a:buFont typeface="Wingdings" charset="2"/>
              <a:buChar char=""/>
            </a:pPr>
            <a:r>
              <a:rPr b="1" lang="fr-CH" sz="1400" spc="-1" strike="noStrike">
                <a:latin typeface="Times New Roman"/>
              </a:rPr>
              <a:t>Compiling a program</a:t>
            </a:r>
            <a:r>
              <a:rPr b="0" lang="fr-CH" sz="1400" spc="-1" strike="noStrike">
                <a:latin typeface="Times New Roman"/>
              </a:rPr>
              <a:t> for MPI is almost just like compiling a regular C or C++ program</a:t>
            </a:r>
            <a:endParaRPr b="0" lang="fr-CH" sz="1400" spc="-1" strike="noStrike">
              <a:latin typeface="Arial"/>
            </a:endParaRPr>
          </a:p>
          <a:p>
            <a:pPr marL="720000" indent="-324000">
              <a:lnSpc>
                <a:spcPct val="100000"/>
              </a:lnSpc>
              <a:spcBef>
                <a:spcPts val="1417"/>
              </a:spcBef>
              <a:buClr>
                <a:srgbClr val="000000"/>
              </a:buClr>
              <a:buFont typeface="Wingdings" charset="2"/>
              <a:buChar char=""/>
            </a:pPr>
            <a:r>
              <a:rPr b="0" lang="fr-CH" sz="1400" spc="-1" strike="noStrike">
                <a:latin typeface="Times New Roman"/>
              </a:rPr>
              <a:t>The C compiler is </a:t>
            </a:r>
            <a:r>
              <a:rPr b="1" lang="fr-CH" sz="1400" spc="-1" strike="noStrike">
                <a:latin typeface="Times New Roman"/>
              </a:rPr>
              <a:t>mpicc</a:t>
            </a:r>
            <a:r>
              <a:rPr b="0" lang="fr-CH" sz="1400" spc="-1" strike="noStrike">
                <a:latin typeface="Times New Roman"/>
              </a:rPr>
              <a:t> and the</a:t>
            </a:r>
            <a:r>
              <a:rPr b="1" lang="fr-CH" sz="1400" spc="-1" strike="noStrike">
                <a:latin typeface="Times New Roman"/>
              </a:rPr>
              <a:t> C++</a:t>
            </a:r>
            <a:r>
              <a:rPr b="0" lang="fr-CH" sz="1400" spc="-1" strike="noStrike">
                <a:latin typeface="Times New Roman"/>
              </a:rPr>
              <a:t> compiler is</a:t>
            </a:r>
            <a:r>
              <a:rPr b="1" lang="fr-CH" sz="1400" spc="-1" strike="noStrike">
                <a:latin typeface="Times New Roman"/>
              </a:rPr>
              <a:t> mpic++</a:t>
            </a:r>
            <a:r>
              <a:rPr b="0" lang="fr-CH" sz="1400" spc="-1" strike="noStrike">
                <a:latin typeface="Times New Roman"/>
              </a:rPr>
              <a:t>.</a:t>
            </a:r>
            <a:endParaRPr b="0" lang="fr-CH" sz="1400" spc="-1" strike="noStrike">
              <a:latin typeface="Arial"/>
            </a:endParaRPr>
          </a:p>
          <a:p>
            <a:pPr marL="1080000" indent="-324000">
              <a:lnSpc>
                <a:spcPct val="100000"/>
              </a:lnSpc>
              <a:spcBef>
                <a:spcPts val="1417"/>
              </a:spcBef>
              <a:buClr>
                <a:srgbClr val="000000"/>
              </a:buClr>
              <a:buFont typeface="Wingdings" charset="2"/>
              <a:buChar char=""/>
            </a:pPr>
            <a:r>
              <a:rPr b="0" lang="fr-CH" sz="1400" spc="-1" strike="noStrike">
                <a:latin typeface="Times New Roman"/>
              </a:rPr>
              <a:t>For example, to compile </a:t>
            </a:r>
            <a:r>
              <a:rPr b="1" lang="fr-CH" sz="1400" spc="-1" strike="noStrike">
                <a:solidFill>
                  <a:srgbClr val="0000dc"/>
                </a:solidFill>
                <a:latin typeface="Times New Roman"/>
              </a:rPr>
              <a:t>MyProg.c </a:t>
            </a:r>
            <a:r>
              <a:rPr b="0" lang="fr-CH" sz="1400" spc="-1" strike="noStrike">
                <a:latin typeface="Times New Roman"/>
              </a:rPr>
              <a:t>you would use a command like</a:t>
            </a:r>
            <a:endParaRPr b="0" lang="fr-CH" sz="1400" spc="-1" strike="noStrike">
              <a:latin typeface="Arial"/>
            </a:endParaRPr>
          </a:p>
          <a:p>
            <a:pPr marL="1440000" indent="-324000">
              <a:lnSpc>
                <a:spcPct val="100000"/>
              </a:lnSpc>
              <a:spcBef>
                <a:spcPts val="1417"/>
              </a:spcBef>
              <a:buClr>
                <a:srgbClr val="000000"/>
              </a:buClr>
              <a:buFont typeface="Wingdings" charset="2"/>
              <a:buChar char=""/>
            </a:pPr>
            <a:r>
              <a:rPr b="1" lang="fr-CH" sz="1400" spc="-1" strike="noStrike">
                <a:latin typeface="Times New Roman"/>
              </a:rPr>
              <a:t>mpicc</a:t>
            </a:r>
            <a:r>
              <a:rPr b="0" lang="fr-CH" sz="1400" spc="-1" strike="noStrike">
                <a:latin typeface="Times New Roman"/>
              </a:rPr>
              <a:t> -</a:t>
            </a:r>
            <a:r>
              <a:rPr b="0" lang="fr-CH" sz="1400" spc="-1" strike="noStrike">
                <a:solidFill>
                  <a:srgbClr val="c9211e"/>
                </a:solidFill>
                <a:latin typeface="Times New Roman"/>
              </a:rPr>
              <a:t> O2 -o</a:t>
            </a:r>
            <a:r>
              <a:rPr b="0" lang="fr-CH" sz="1400" spc="-1" strike="noStrike">
                <a:latin typeface="Times New Roman"/>
              </a:rPr>
              <a:t> </a:t>
            </a:r>
            <a:r>
              <a:rPr b="1" lang="fr-CH" sz="1400" spc="-1" strike="noStrike">
                <a:solidFill>
                  <a:srgbClr val="009e4f"/>
                </a:solidFill>
                <a:latin typeface="Times New Roman"/>
              </a:rPr>
              <a:t>MyProg</a:t>
            </a:r>
            <a:r>
              <a:rPr b="0" lang="fr-CH" sz="1400" spc="-1" strike="noStrike">
                <a:latin typeface="Times New Roman"/>
              </a:rPr>
              <a:t> </a:t>
            </a:r>
            <a:r>
              <a:rPr b="1" lang="fr-CH" sz="1400" spc="-1" strike="noStrike">
                <a:solidFill>
                  <a:srgbClr val="0000dc"/>
                </a:solidFill>
                <a:latin typeface="Times New Roman"/>
              </a:rPr>
              <a:t>MyProg . c</a:t>
            </a:r>
            <a:endParaRPr b="0" lang="fr-CH" sz="1400" spc="-1" strike="noStrike">
              <a:latin typeface="Arial"/>
            </a:endParaRPr>
          </a:p>
          <a:p>
            <a:pPr>
              <a:lnSpc>
                <a:spcPct val="100000"/>
              </a:lnSpc>
              <a:spcBef>
                <a:spcPts val="1417"/>
              </a:spcBef>
              <a:buNone/>
            </a:pPr>
            <a:endParaRPr b="0" lang="fr-CH" sz="3200" spc="-1" strike="noStrike">
              <a:latin typeface="Arial"/>
            </a:endParaRPr>
          </a:p>
        </p:txBody>
      </p:sp>
      <p:pic>
        <p:nvPicPr>
          <p:cNvPr id="363" name="" descr=""/>
          <p:cNvPicPr/>
          <p:nvPr/>
        </p:nvPicPr>
        <p:blipFill>
          <a:blip r:embed="rId1"/>
          <a:stretch/>
        </p:blipFill>
        <p:spPr>
          <a:xfrm>
            <a:off x="8960760" y="108360"/>
            <a:ext cx="955800" cy="955800"/>
          </a:xfrm>
          <a:prstGeom prst="rect">
            <a:avLst/>
          </a:prstGeom>
          <a:ln w="0">
            <a:noFill/>
          </a:ln>
        </p:spPr>
      </p:pic>
      <p:pic>
        <p:nvPicPr>
          <p:cNvPr id="364" name="" descr=""/>
          <p:cNvPicPr/>
          <p:nvPr/>
        </p:nvPicPr>
        <p:blipFill>
          <a:blip r:embed="rId2"/>
          <a:stretch/>
        </p:blipFill>
        <p:spPr>
          <a:xfrm>
            <a:off x="7536600" y="2340000"/>
            <a:ext cx="1637280" cy="1509120"/>
          </a:xfrm>
          <a:prstGeom prst="rect">
            <a:avLst/>
          </a:prstGeom>
          <a:ln w="1080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
          <p:cNvSpPr/>
          <p:nvPr/>
        </p:nvSpPr>
        <p:spPr>
          <a:xfrm>
            <a:off x="1620000" y="3231360"/>
            <a:ext cx="6292800" cy="363960"/>
          </a:xfrm>
          <a:prstGeom prst="rect">
            <a:avLst/>
          </a:prstGeom>
          <a:noFill/>
          <a:ln w="10800">
            <a:noFill/>
          </a:ln>
        </p:spPr>
        <p:style>
          <a:lnRef idx="0"/>
          <a:fillRef idx="0"/>
          <a:effectRef idx="0"/>
          <a:fontRef idx="minor"/>
        </p:style>
        <p:txBody>
          <a:bodyPr lIns="90000" rIns="90000" tIns="45000" bIns="45000" anchor="ctr">
            <a:noAutofit/>
          </a:bodyPr>
          <a:p>
            <a:pPr algn="ctr">
              <a:lnSpc>
                <a:spcPct val="100000"/>
              </a:lnSpc>
              <a:buNone/>
            </a:pPr>
            <a:r>
              <a:rPr b="1" lang="en-US" sz="2200" spc="-1" strike="noStrike">
                <a:solidFill>
                  <a:srgbClr val="000000"/>
                </a:solidFill>
                <a:latin typeface="Liberation Serif;Times New Roman"/>
                <a:ea typeface="Songti SC"/>
              </a:rPr>
              <a:t>OpenMP (</a:t>
            </a:r>
            <a:r>
              <a:rPr b="1" lang="en-US" sz="2200" spc="-1" strike="noStrike">
                <a:solidFill>
                  <a:srgbClr val="ff0000"/>
                </a:solidFill>
                <a:latin typeface="Liberation Serif;Times New Roman"/>
                <a:ea typeface="Songti SC"/>
              </a:rPr>
              <a:t>O</a:t>
            </a:r>
            <a:r>
              <a:rPr b="1" lang="en-US" sz="2200" spc="-1" strike="noStrike">
                <a:solidFill>
                  <a:srgbClr val="000000"/>
                </a:solidFill>
                <a:latin typeface="Liberation Serif;Times New Roman"/>
                <a:ea typeface="Songti SC"/>
              </a:rPr>
              <a:t>pen </a:t>
            </a:r>
            <a:r>
              <a:rPr b="1" lang="en-US" sz="2200" spc="-1" strike="noStrike">
                <a:solidFill>
                  <a:srgbClr val="ff0000"/>
                </a:solidFill>
                <a:latin typeface="Liberation Serif;Times New Roman"/>
                <a:ea typeface="Songti SC"/>
              </a:rPr>
              <a:t>M</a:t>
            </a:r>
            <a:r>
              <a:rPr b="1" lang="en-US" sz="2200" spc="-1" strike="noStrike">
                <a:solidFill>
                  <a:srgbClr val="000000"/>
                </a:solidFill>
                <a:latin typeface="Liberation Serif;Times New Roman"/>
                <a:ea typeface="Songti SC"/>
              </a:rPr>
              <a:t>ulti-</a:t>
            </a:r>
            <a:r>
              <a:rPr b="1" lang="en-US" sz="2200" spc="-1" strike="noStrike">
                <a:solidFill>
                  <a:srgbClr val="ff0000"/>
                </a:solidFill>
                <a:latin typeface="Liberation Serif;Times New Roman"/>
                <a:ea typeface="Songti SC"/>
              </a:rPr>
              <a:t>P</a:t>
            </a:r>
            <a:r>
              <a:rPr b="1" lang="en-US" sz="2200" spc="-1" strike="noStrike">
                <a:solidFill>
                  <a:srgbClr val="000000"/>
                </a:solidFill>
                <a:latin typeface="Liberation Serif;Times New Roman"/>
                <a:ea typeface="Songti SC"/>
              </a:rPr>
              <a:t>rocessing)</a:t>
            </a:r>
            <a:endParaRPr b="0" lang="fr-CH" sz="2200" spc="-1" strike="noStrike">
              <a:latin typeface="Arial"/>
            </a:endParaRPr>
          </a:p>
          <a:p>
            <a:pPr algn="ctr">
              <a:lnSpc>
                <a:spcPct val="100000"/>
              </a:lnSpc>
              <a:buNone/>
            </a:pPr>
            <a:endParaRPr b="0" lang="fr-CH" sz="2000" spc="-1" strike="noStrike">
              <a:latin typeface="Arial"/>
            </a:endParaRPr>
          </a:p>
          <a:p>
            <a:pPr algn="ctr">
              <a:lnSpc>
                <a:spcPct val="100000"/>
              </a:lnSpc>
              <a:buNone/>
            </a:pPr>
            <a:endParaRPr b="0" lang="fr-CH" sz="2000" spc="-1" strike="noStrike">
              <a:latin typeface="Arial"/>
            </a:endParaRPr>
          </a:p>
        </p:txBody>
      </p:sp>
      <p:pic>
        <p:nvPicPr>
          <p:cNvPr id="366" name="" descr=""/>
          <p:cNvPicPr/>
          <p:nvPr/>
        </p:nvPicPr>
        <p:blipFill>
          <a:blip r:embed="rId1"/>
          <a:stretch/>
        </p:blipFill>
        <p:spPr>
          <a:xfrm>
            <a:off x="1224000" y="2484360"/>
            <a:ext cx="1419480" cy="1403280"/>
          </a:xfrm>
          <a:prstGeom prst="rect">
            <a:avLst/>
          </a:prstGeom>
          <a:ln w="0">
            <a:noFill/>
          </a:ln>
        </p:spPr>
      </p:pic>
      <p:pic>
        <p:nvPicPr>
          <p:cNvPr id="367" name="" descr=""/>
          <p:cNvPicPr/>
          <p:nvPr/>
        </p:nvPicPr>
        <p:blipFill>
          <a:blip r:embed="rId2"/>
          <a:stretch/>
        </p:blipFill>
        <p:spPr>
          <a:xfrm>
            <a:off x="3447360" y="3960000"/>
            <a:ext cx="2306520" cy="745200"/>
          </a:xfrm>
          <a:prstGeom prst="rect">
            <a:avLst/>
          </a:prstGeom>
          <a:ln w="0">
            <a:noFill/>
          </a:ln>
        </p:spPr>
      </p:pic>
      <p:pic>
        <p:nvPicPr>
          <p:cNvPr id="368" name="" descr=""/>
          <p:cNvPicPr/>
          <p:nvPr/>
        </p:nvPicPr>
        <p:blipFill>
          <a:blip r:embed="rId3"/>
          <a:stretch/>
        </p:blipFill>
        <p:spPr>
          <a:xfrm>
            <a:off x="7560000" y="2150280"/>
            <a:ext cx="2019600" cy="201960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(Open Multi-Processing)</a:t>
            </a:r>
            <a:endParaRPr b="0" lang="fr-CH" sz="2700" spc="-1" strike="noStrike">
              <a:latin typeface="Arial"/>
            </a:endParaRPr>
          </a:p>
        </p:txBody>
      </p:sp>
      <p:sp>
        <p:nvSpPr>
          <p:cNvPr id="370" name="PlaceHolder 2"/>
          <p:cNvSpPr>
            <a:spLocks noGrp="1"/>
          </p:cNvSpPr>
          <p:nvPr>
            <p:ph/>
          </p:nvPr>
        </p:nvSpPr>
        <p:spPr>
          <a:xfrm>
            <a:off x="468000" y="1629000"/>
            <a:ext cx="9352080" cy="488880"/>
          </a:xfrm>
          <a:prstGeom prst="rect">
            <a:avLst/>
          </a:prstGeom>
          <a:noFill/>
          <a:ln w="0">
            <a:noFill/>
          </a:ln>
        </p:spPr>
        <p:txBody>
          <a:bodyPr lIns="0" rIns="0" tIns="0" bIns="0" anchor="t">
            <a:normAutofit/>
          </a:bodyPr>
          <a:p>
            <a:pPr>
              <a:lnSpc>
                <a:spcPct val="100000"/>
              </a:lnSpc>
              <a:spcAft>
                <a:spcPts val="1057"/>
              </a:spcAft>
              <a:buNone/>
              <a:tabLst>
                <a:tab algn="l" pos="0"/>
              </a:tabLst>
            </a:pPr>
            <a:r>
              <a:rPr b="1" lang="en-US" sz="1600" spc="-1" strike="noStrike">
                <a:solidFill>
                  <a:srgbClr val="000000"/>
                </a:solidFill>
                <a:latin typeface="Calibri"/>
              </a:rPr>
              <a:t>OpenMP </a:t>
            </a:r>
            <a:r>
              <a:rPr b="1" lang="en-US" sz="1600" spc="-1" strike="noStrike">
                <a:solidFill>
                  <a:srgbClr val="2c3e50"/>
                </a:solidFill>
                <a:latin typeface="Calibri"/>
              </a:rPr>
              <a:t> </a:t>
            </a:r>
            <a:r>
              <a:rPr b="0" lang="en-US" sz="1600" spc="-1" strike="noStrike">
                <a:solidFill>
                  <a:srgbClr val="2c3e50"/>
                </a:solidFill>
                <a:latin typeface="Calibri"/>
              </a:rPr>
              <a:t>is a programming interface for parallel computing on shared memory architecture.</a:t>
            </a:r>
            <a:endParaRPr b="0" lang="fr-CH" sz="1600" spc="-1" strike="noStrike">
              <a:latin typeface="Arial"/>
            </a:endParaRPr>
          </a:p>
          <a:p>
            <a:pPr marL="360000">
              <a:lnSpc>
                <a:spcPct val="115000"/>
              </a:lnSpc>
              <a:spcAft>
                <a:spcPts val="1236"/>
              </a:spcAft>
              <a:buNone/>
              <a:tabLst>
                <a:tab algn="l" pos="0"/>
              </a:tabLst>
            </a:pPr>
            <a:endParaRPr b="0" lang="fr-CH" sz="1000" spc="-1" strike="noStrike">
              <a:latin typeface="Arial"/>
            </a:endParaRPr>
          </a:p>
          <a:p>
            <a:pPr marL="360000">
              <a:lnSpc>
                <a:spcPct val="115000"/>
              </a:lnSpc>
              <a:spcAft>
                <a:spcPts val="1236"/>
              </a:spcAft>
              <a:buNone/>
              <a:tabLst>
                <a:tab algn="l" pos="0"/>
              </a:tabLst>
            </a:pPr>
            <a:endParaRPr b="0" lang="fr-CH" sz="1000" spc="-1" strike="noStrike">
              <a:latin typeface="Arial"/>
            </a:endParaRPr>
          </a:p>
        </p:txBody>
      </p:sp>
      <p:pic>
        <p:nvPicPr>
          <p:cNvPr id="371" name="" descr=""/>
          <p:cNvPicPr/>
          <p:nvPr/>
        </p:nvPicPr>
        <p:blipFill>
          <a:blip r:embed="rId1"/>
          <a:stretch/>
        </p:blipFill>
        <p:spPr>
          <a:xfrm>
            <a:off x="1056600" y="3060000"/>
            <a:ext cx="1637280" cy="1509120"/>
          </a:xfrm>
          <a:prstGeom prst="rect">
            <a:avLst/>
          </a:prstGeom>
          <a:ln w="10800">
            <a:noFill/>
          </a:ln>
        </p:spPr>
      </p:pic>
      <p:sp>
        <p:nvSpPr>
          <p:cNvPr id="372" name=""/>
          <p:cNvSpPr/>
          <p:nvPr/>
        </p:nvSpPr>
        <p:spPr>
          <a:xfrm>
            <a:off x="2520000" y="2325240"/>
            <a:ext cx="7089480" cy="3038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fr-CH" sz="1400" spc="-1" strike="noStrike">
                <a:solidFill>
                  <a:srgbClr val="000000"/>
                </a:solidFill>
                <a:latin typeface="Times New Roman"/>
                <a:ea typeface="DejaVu Sans"/>
              </a:rPr>
              <a:t>The OpenMP API consists of </a:t>
            </a:r>
            <a:endParaRPr b="0" lang="fr-CH" sz="1400" spc="-1" strike="noStrike">
              <a:latin typeface="Arial"/>
            </a:endParaRPr>
          </a:p>
          <a:p>
            <a:pPr marL="360000" indent="-216000">
              <a:lnSpc>
                <a:spcPct val="100000"/>
              </a:lnSpc>
              <a:buClr>
                <a:srgbClr val="000000"/>
              </a:buClr>
              <a:buSzPct val="45000"/>
              <a:buFont typeface="Wingdings" charset="2"/>
              <a:buChar char=""/>
            </a:pPr>
            <a:r>
              <a:rPr b="0" lang="fr-CH" sz="1400" spc="-1" strike="noStrike">
                <a:solidFill>
                  <a:srgbClr val="000000"/>
                </a:solidFill>
                <a:latin typeface="Times New Roman"/>
                <a:ea typeface="DejaVu Sans"/>
              </a:rPr>
              <a:t>compiler directives (for insertion </a:t>
            </a:r>
            <a:r>
              <a:rPr b="1" i="1" lang="en-US" sz="1400" spc="-1" strike="noStrike">
                <a:solidFill>
                  <a:srgbClr val="000000"/>
                </a:solidFill>
                <a:latin typeface="Times New Roman"/>
                <a:ea typeface="DejaVu Sans"/>
              </a:rPr>
              <a:t>into</a:t>
            </a:r>
            <a:r>
              <a:rPr b="1" i="1" lang="fr-CH" sz="1400" spc="-1" strike="noStrike">
                <a:solidFill>
                  <a:srgbClr val="000000"/>
                </a:solidFill>
                <a:latin typeface="Times New Roman"/>
                <a:ea typeface="DejaVu Sans"/>
              </a:rPr>
              <a:t> </a:t>
            </a:r>
            <a:r>
              <a:rPr b="1" i="1" lang="en-US" sz="1400" spc="-1" strike="noStrike">
                <a:solidFill>
                  <a:srgbClr val="000000"/>
                </a:solidFill>
                <a:latin typeface="Times New Roman"/>
                <a:ea typeface="DejaVu Sans"/>
              </a:rPr>
              <a:t>sequential</a:t>
            </a:r>
            <a:r>
              <a:rPr b="0" lang="fr-CH" sz="1400" spc="-1" strike="noStrike">
                <a:solidFill>
                  <a:srgbClr val="000000"/>
                </a:solidFill>
                <a:latin typeface="Times New Roman"/>
                <a:ea typeface="DejaVu Sans"/>
              </a:rPr>
              <a:t> Fortran/C/C++$code)</a:t>
            </a:r>
            <a:endParaRPr b="0" lang="fr-CH" sz="1400" spc="-1" strike="noStrike">
              <a:latin typeface="Arial"/>
            </a:endParaRPr>
          </a:p>
          <a:p>
            <a:pPr marL="360000" indent="-216000">
              <a:lnSpc>
                <a:spcPct val="100000"/>
              </a:lnSpc>
              <a:buClr>
                <a:srgbClr val="000000"/>
              </a:buClr>
              <a:buSzPct val="45000"/>
              <a:buFont typeface="Wingdings" charset="2"/>
              <a:buChar char=""/>
            </a:pPr>
            <a:r>
              <a:rPr b="0" lang="fr-CH" sz="1400" spc="-1" strike="noStrike">
                <a:solidFill>
                  <a:srgbClr val="000000"/>
                </a:solidFill>
                <a:latin typeface="Times New Roman"/>
                <a:ea typeface="DejaVu Sans"/>
              </a:rPr>
              <a:t>a few library routines</a:t>
            </a:r>
            <a:endParaRPr b="0" lang="fr-CH" sz="1400" spc="-1" strike="noStrike">
              <a:latin typeface="Arial"/>
            </a:endParaRPr>
          </a:p>
          <a:p>
            <a:pPr marL="360000" indent="-216000">
              <a:lnSpc>
                <a:spcPct val="100000"/>
              </a:lnSpc>
              <a:buClr>
                <a:srgbClr val="000000"/>
              </a:buClr>
              <a:buSzPct val="45000"/>
              <a:buFont typeface="Wingdings" charset="2"/>
              <a:buChar char=""/>
            </a:pPr>
            <a:r>
              <a:rPr b="0" lang="fr-CH" sz="1400" spc="-1" strike="noStrike">
                <a:solidFill>
                  <a:srgbClr val="000000"/>
                </a:solidFill>
                <a:latin typeface="Times New Roman"/>
                <a:ea typeface="DejaVu Sans"/>
              </a:rPr>
              <a:t>some environment variables</a:t>
            </a:r>
            <a:endParaRPr b="0" lang="fr-CH" sz="1400" spc="-1" strike="noStrike">
              <a:latin typeface="Arial"/>
            </a:endParaRPr>
          </a:p>
          <a:p>
            <a:pPr>
              <a:lnSpc>
                <a:spcPct val="100000"/>
              </a:lnSpc>
              <a:buNone/>
            </a:pPr>
            <a:endParaRPr b="0" lang="fr-CH" sz="1400" spc="-1" strike="noStrike">
              <a:latin typeface="Arial"/>
            </a:endParaRPr>
          </a:p>
          <a:p>
            <a:pPr marL="720000">
              <a:lnSpc>
                <a:spcPct val="100000"/>
              </a:lnSpc>
              <a:buNone/>
            </a:pPr>
            <a:r>
              <a:rPr b="1" lang="fr-CH" sz="1400" spc="-1" strike="noStrike">
                <a:solidFill>
                  <a:srgbClr val="000000"/>
                </a:solidFill>
                <a:latin typeface="Times New Roman"/>
                <a:ea typeface="DejaVu Sans"/>
              </a:rPr>
              <a:t>Advantages:</a:t>
            </a:r>
            <a:endParaRPr b="0" lang="fr-CH" sz="1400" spc="-1" strike="noStrike">
              <a:latin typeface="Arial"/>
            </a:endParaRPr>
          </a:p>
          <a:p>
            <a:pPr marL="1080000" indent="-216000">
              <a:lnSpc>
                <a:spcPct val="100000"/>
              </a:lnSpc>
              <a:buClr>
                <a:srgbClr val="000000"/>
              </a:buClr>
              <a:buSzPct val="45000"/>
              <a:buFont typeface="Wingdings" charset="2"/>
              <a:buChar char=""/>
            </a:pPr>
            <a:r>
              <a:rPr b="0" lang="en-US" sz="1400" spc="-1" strike="noStrike">
                <a:solidFill>
                  <a:srgbClr val="000000"/>
                </a:solidFill>
                <a:latin typeface="Times New Roman"/>
                <a:ea typeface="DejaVu Sans"/>
              </a:rPr>
              <a:t>User-friendly</a:t>
            </a:r>
            <a:endParaRPr b="0" lang="fr-CH" sz="1400" spc="-1" strike="noStrike">
              <a:latin typeface="Arial"/>
            </a:endParaRPr>
          </a:p>
          <a:p>
            <a:pPr marL="1080000" indent="-216000">
              <a:lnSpc>
                <a:spcPct val="100000"/>
              </a:lnSpc>
              <a:buClr>
                <a:srgbClr val="000000"/>
              </a:buClr>
              <a:buSzPct val="45000"/>
              <a:buFont typeface="Wingdings" charset="2"/>
              <a:buChar char=""/>
            </a:pPr>
            <a:r>
              <a:rPr b="0" lang="en-US" sz="1400" spc="-1" strike="noStrike">
                <a:solidFill>
                  <a:srgbClr val="000000"/>
                </a:solidFill>
                <a:latin typeface="Times New Roman"/>
                <a:ea typeface="DejaVu Sans"/>
              </a:rPr>
              <a:t>Incremental parallelization of a serial code</a:t>
            </a:r>
            <a:endParaRPr b="0" lang="fr-CH" sz="1400" spc="-1" strike="noStrike">
              <a:latin typeface="Arial"/>
            </a:endParaRPr>
          </a:p>
          <a:p>
            <a:pPr marL="1080000" indent="-216000">
              <a:lnSpc>
                <a:spcPct val="100000"/>
              </a:lnSpc>
              <a:buClr>
                <a:srgbClr val="000000"/>
              </a:buClr>
              <a:buSzPct val="45000"/>
              <a:buFont typeface="Wingdings" charset="2"/>
              <a:buChar char=""/>
            </a:pPr>
            <a:r>
              <a:rPr b="0" lang="fr-CH" sz="1400" spc="-1" strike="noStrike">
                <a:solidFill>
                  <a:srgbClr val="000000"/>
                </a:solidFill>
                <a:latin typeface="Times New Roman"/>
                <a:ea typeface="DejaVu Sans"/>
              </a:rPr>
              <a:t>Possible to have a single source code for both serial and parallelized versions</a:t>
            </a:r>
            <a:endParaRPr b="0" lang="fr-CH" sz="1400" spc="-1" strike="noStrike">
              <a:latin typeface="Arial"/>
            </a:endParaRPr>
          </a:p>
          <a:p>
            <a:pPr marL="720000">
              <a:lnSpc>
                <a:spcPct val="100000"/>
              </a:lnSpc>
              <a:buNone/>
            </a:pPr>
            <a:endParaRPr b="0" lang="fr-CH" sz="1400" spc="-1" strike="noStrike">
              <a:latin typeface="Arial"/>
            </a:endParaRPr>
          </a:p>
          <a:p>
            <a:pPr marL="720000">
              <a:lnSpc>
                <a:spcPct val="100000"/>
              </a:lnSpc>
              <a:buNone/>
            </a:pPr>
            <a:r>
              <a:rPr b="1" lang="en-US" sz="1400" spc="-1" strike="noStrike">
                <a:solidFill>
                  <a:srgbClr val="000000"/>
                </a:solidFill>
                <a:latin typeface="Times New Roman"/>
                <a:ea typeface="Microsoft YaHei"/>
              </a:rPr>
              <a:t>Disadvantages</a:t>
            </a:r>
            <a:r>
              <a:rPr b="1" lang="fr-CH" sz="1400" spc="-1" strike="noStrike">
                <a:solidFill>
                  <a:srgbClr val="000000"/>
                </a:solidFill>
                <a:latin typeface="Times New Roman"/>
                <a:ea typeface="Microsoft YaHei"/>
              </a:rPr>
              <a:t>:</a:t>
            </a:r>
            <a:endParaRPr b="0" lang="fr-CH" sz="1400" spc="-1" strike="noStrike">
              <a:latin typeface="Arial"/>
            </a:endParaRPr>
          </a:p>
          <a:p>
            <a:pPr marL="1080000" indent="-216000">
              <a:lnSpc>
                <a:spcPct val="100000"/>
              </a:lnSpc>
              <a:buClr>
                <a:srgbClr val="000000"/>
              </a:buClr>
              <a:buSzPct val="45000"/>
              <a:buFont typeface="Wingdings" charset="2"/>
              <a:buChar char=""/>
            </a:pPr>
            <a:r>
              <a:rPr b="0" lang="en-US" sz="1400" spc="-1" strike="noStrike">
                <a:solidFill>
                  <a:srgbClr val="000000"/>
                </a:solidFill>
                <a:latin typeface="Times New Roman"/>
                <a:ea typeface="Microsoft YaHei"/>
              </a:rPr>
              <a:t>Relatively limited user control</a:t>
            </a:r>
            <a:endParaRPr b="0" lang="fr-CH" sz="1400" spc="-1" strike="noStrike">
              <a:latin typeface="Arial"/>
            </a:endParaRPr>
          </a:p>
          <a:p>
            <a:pPr marL="1080000" indent="-216000">
              <a:lnSpc>
                <a:spcPct val="100000"/>
              </a:lnSpc>
              <a:buClr>
                <a:srgbClr val="000000"/>
              </a:buClr>
              <a:buSzPct val="45000"/>
              <a:buFont typeface="Wingdings" charset="2"/>
              <a:buChar char=""/>
            </a:pPr>
            <a:r>
              <a:rPr b="0" lang="fr-CH" sz="1400" spc="-1" strike="noStrike">
                <a:solidFill>
                  <a:srgbClr val="000000"/>
                </a:solidFill>
                <a:latin typeface="Times New Roman"/>
                <a:ea typeface="Microsoft YaHei"/>
              </a:rPr>
              <a:t>Most </a:t>
            </a:r>
            <a:r>
              <a:rPr b="0" lang="en-US" sz="1400" spc="-1" strike="noStrike">
                <a:solidFill>
                  <a:srgbClr val="000000"/>
                </a:solidFill>
                <a:latin typeface="Times New Roman"/>
                <a:ea typeface="Microsoft YaHei"/>
              </a:rPr>
              <a:t>suitable</a:t>
            </a:r>
            <a:r>
              <a:rPr b="0" lang="fr-CH" sz="1400" spc="-1" strike="noStrike">
                <a:solidFill>
                  <a:srgbClr val="000000"/>
                </a:solidFill>
                <a:latin typeface="Times New Roman"/>
                <a:ea typeface="Microsoft YaHei"/>
              </a:rPr>
              <a:t> for parallelizing loops (data parallelism)</a:t>
            </a:r>
            <a:endParaRPr b="0" lang="fr-CH" sz="1400" spc="-1" strike="noStrike">
              <a:latin typeface="Arial"/>
            </a:endParaRPr>
          </a:p>
          <a:p>
            <a:pPr marL="1080000" indent="-216000">
              <a:lnSpc>
                <a:spcPct val="100000"/>
              </a:lnSpc>
              <a:buClr>
                <a:srgbClr val="000000"/>
              </a:buClr>
              <a:buSzPct val="45000"/>
              <a:buFont typeface="Wingdings" charset="2"/>
              <a:buChar char=""/>
            </a:pPr>
            <a:r>
              <a:rPr b="0" lang="fr-CH" sz="1400" spc="-1" strike="noStrike">
                <a:solidFill>
                  <a:srgbClr val="000000"/>
                </a:solidFill>
                <a:latin typeface="Times New Roman"/>
                <a:ea typeface="Microsoft YaHei"/>
              </a:rPr>
              <a:t>Performance?</a:t>
            </a:r>
            <a:endParaRPr b="0" lang="fr-CH" sz="1400" spc="-1" strike="noStrike">
              <a:latin typeface="Arial"/>
            </a:endParaRPr>
          </a:p>
        </p:txBody>
      </p:sp>
      <p:pic>
        <p:nvPicPr>
          <p:cNvPr id="373" name="" descr=""/>
          <p:cNvPicPr/>
          <p:nvPr/>
        </p:nvPicPr>
        <p:blipFill>
          <a:blip r:embed="rId2"/>
          <a:stretch/>
        </p:blipFill>
        <p:spPr>
          <a:xfrm>
            <a:off x="2917800" y="3336120"/>
            <a:ext cx="251280" cy="263160"/>
          </a:xfrm>
          <a:prstGeom prst="rect">
            <a:avLst/>
          </a:prstGeom>
          <a:ln w="0">
            <a:noFill/>
          </a:ln>
        </p:spPr>
      </p:pic>
      <p:pic>
        <p:nvPicPr>
          <p:cNvPr id="374" name="" descr=""/>
          <p:cNvPicPr/>
          <p:nvPr/>
        </p:nvPicPr>
        <p:blipFill>
          <a:blip r:embed="rId3"/>
          <a:stretch/>
        </p:blipFill>
        <p:spPr>
          <a:xfrm>
            <a:off x="2880000" y="4320000"/>
            <a:ext cx="289080" cy="27252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(Open Multi-Processing)</a:t>
            </a:r>
            <a:endParaRPr b="0" lang="fr-CH" sz="2700" spc="-1" strike="noStrike">
              <a:latin typeface="Arial"/>
            </a:endParaRPr>
          </a:p>
        </p:txBody>
      </p:sp>
      <p:sp>
        <p:nvSpPr>
          <p:cNvPr id="376" name="PlaceHolder 2"/>
          <p:cNvSpPr>
            <a:spLocks noGrp="1"/>
          </p:cNvSpPr>
          <p:nvPr>
            <p:ph/>
          </p:nvPr>
        </p:nvSpPr>
        <p:spPr>
          <a:xfrm>
            <a:off x="468000" y="1989000"/>
            <a:ext cx="9352080" cy="488880"/>
          </a:xfrm>
          <a:prstGeom prst="rect">
            <a:avLst/>
          </a:prstGeom>
          <a:noFill/>
          <a:ln w="0">
            <a:noFill/>
          </a:ln>
        </p:spPr>
        <p:txBody>
          <a:bodyPr lIns="0" rIns="0" tIns="0" bIns="0" anchor="t">
            <a:normAutofit/>
          </a:bodyPr>
          <a:p>
            <a:pPr>
              <a:lnSpc>
                <a:spcPct val="100000"/>
              </a:lnSpc>
              <a:spcAft>
                <a:spcPts val="1057"/>
              </a:spcAft>
              <a:buNone/>
              <a:tabLst>
                <a:tab algn="l" pos="0"/>
              </a:tabLst>
            </a:pPr>
            <a:r>
              <a:rPr b="1" lang="en-US" sz="1600" spc="-1" strike="noStrike">
                <a:solidFill>
                  <a:srgbClr val="000000"/>
                </a:solidFill>
                <a:latin typeface="Calibri"/>
              </a:rPr>
              <a:t>OpenMP </a:t>
            </a:r>
            <a:r>
              <a:rPr b="1" lang="en-US" sz="1600" spc="-1" strike="noStrike">
                <a:solidFill>
                  <a:srgbClr val="2c3e50"/>
                </a:solidFill>
                <a:latin typeface="Calibri"/>
              </a:rPr>
              <a:t> </a:t>
            </a:r>
            <a:r>
              <a:rPr b="0" lang="en-US" sz="1600" spc="-1" strike="noStrike">
                <a:solidFill>
                  <a:srgbClr val="2c3e50"/>
                </a:solidFill>
                <a:latin typeface="Calibri"/>
              </a:rPr>
              <a:t>is a programming interface for parallel computing on shared memory architecture.</a:t>
            </a:r>
            <a:endParaRPr b="0" lang="fr-CH" sz="1600" spc="-1" strike="noStrike">
              <a:latin typeface="Arial"/>
            </a:endParaRPr>
          </a:p>
          <a:p>
            <a:pPr marL="360000">
              <a:lnSpc>
                <a:spcPct val="115000"/>
              </a:lnSpc>
              <a:spcAft>
                <a:spcPts val="1236"/>
              </a:spcAft>
              <a:buNone/>
              <a:tabLst>
                <a:tab algn="l" pos="0"/>
              </a:tabLst>
            </a:pPr>
            <a:endParaRPr b="0" lang="fr-CH" sz="1000" spc="-1" strike="noStrike">
              <a:latin typeface="Arial"/>
            </a:endParaRPr>
          </a:p>
          <a:p>
            <a:pPr marL="360000">
              <a:lnSpc>
                <a:spcPct val="115000"/>
              </a:lnSpc>
              <a:spcAft>
                <a:spcPts val="1236"/>
              </a:spcAft>
              <a:buNone/>
              <a:tabLst>
                <a:tab algn="l" pos="0"/>
              </a:tabLst>
            </a:pPr>
            <a:endParaRPr b="0" lang="fr-CH" sz="1000" spc="-1" strike="noStrike">
              <a:latin typeface="Arial"/>
            </a:endParaRPr>
          </a:p>
        </p:txBody>
      </p:sp>
      <p:sp>
        <p:nvSpPr>
          <p:cNvPr id="377" name="PlaceHolder 3"/>
          <p:cNvSpPr/>
          <p:nvPr/>
        </p:nvSpPr>
        <p:spPr>
          <a:xfrm>
            <a:off x="1944000" y="2808000"/>
            <a:ext cx="7912800" cy="1972800"/>
          </a:xfrm>
          <a:prstGeom prst="rect">
            <a:avLst/>
          </a:prstGeom>
          <a:noFill/>
          <a:ln w="0">
            <a:noFill/>
          </a:ln>
        </p:spPr>
        <p:style>
          <a:lnRef idx="0"/>
          <a:fillRef idx="0"/>
          <a:effectRef idx="0"/>
          <a:fontRef idx="minor"/>
        </p:style>
        <p:txBody>
          <a:bodyPr lIns="0" rIns="0" tIns="0" bIns="0" anchor="t">
            <a:normAutofit/>
          </a:bodyPr>
          <a:p>
            <a:pPr marL="216000" indent="-216000">
              <a:lnSpc>
                <a:spcPct val="100000"/>
              </a:lnSpc>
              <a:spcAft>
                <a:spcPts val="1057"/>
              </a:spcAft>
              <a:buClr>
                <a:srgbClr val="000000"/>
              </a:buClr>
              <a:buSzPct val="45000"/>
              <a:buFont typeface="Wingdings" charset="2"/>
              <a:buChar char=""/>
              <a:tabLst>
                <a:tab algn="l" pos="0"/>
              </a:tabLst>
            </a:pPr>
            <a:r>
              <a:rPr b="1" lang="en-US" sz="1600" spc="-1" strike="noStrike">
                <a:solidFill>
                  <a:srgbClr val="2c3e50"/>
                </a:solidFill>
                <a:latin typeface="Times New Roman"/>
                <a:ea typeface="DejaVu Sans"/>
              </a:rPr>
              <a:t>It allows you to manage:</a:t>
            </a:r>
            <a:endParaRPr b="0" lang="fr-CH" sz="1600" spc="-1" strike="noStrike">
              <a:latin typeface="Arial"/>
            </a:endParaRPr>
          </a:p>
          <a:p>
            <a:pPr marL="720000" indent="-216000">
              <a:lnSpc>
                <a:spcPct val="115000"/>
              </a:lnSpc>
              <a:buClr>
                <a:srgbClr val="000000"/>
              </a:buClr>
              <a:buFont typeface="Wingdings" charset="2"/>
              <a:buChar char=""/>
              <a:tabLst>
                <a:tab algn="l" pos="0"/>
              </a:tabLst>
            </a:pPr>
            <a:r>
              <a:rPr b="0" lang="en-US"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the creation of light processes</a:t>
            </a:r>
            <a:endParaRPr b="0" lang="fr-CH" sz="1600" spc="-1" strike="noStrike">
              <a:latin typeface="Arial"/>
            </a:endParaRPr>
          </a:p>
          <a:p>
            <a:pPr marL="720000" indent="-216000">
              <a:lnSpc>
                <a:spcPct val="115000"/>
              </a:lnSpc>
              <a:buClr>
                <a:srgbClr val="000000"/>
              </a:buClr>
              <a:buFont typeface="Wingdings" charset="2"/>
              <a:buChar char=""/>
              <a:tabLst>
                <a:tab algn="l" pos="0"/>
              </a:tabLst>
            </a:pPr>
            <a:r>
              <a:rPr b="0" lang="en-US"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the sharing of work between these lightweight processes</a:t>
            </a:r>
            <a:endParaRPr b="0" lang="fr-CH" sz="1600" spc="-1" strike="noStrike">
              <a:latin typeface="Arial"/>
            </a:endParaRPr>
          </a:p>
          <a:p>
            <a:pPr marL="720000" indent="-216000">
              <a:lnSpc>
                <a:spcPct val="115000"/>
              </a:lnSpc>
              <a:buClr>
                <a:srgbClr val="000000"/>
              </a:buClr>
              <a:buFont typeface="Wingdings" charset="2"/>
              <a:buChar char=""/>
              <a:tabLst>
                <a:tab algn="l" pos="0"/>
              </a:tabLst>
            </a:pPr>
            <a:r>
              <a:rPr b="0" lang="en-US"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synchronizations (explicit or implicit) between all light processes</a:t>
            </a:r>
            <a:endParaRPr b="0" lang="fr-CH" sz="1600" spc="-1" strike="noStrike">
              <a:latin typeface="Arial"/>
            </a:endParaRPr>
          </a:p>
          <a:p>
            <a:pPr marL="720000" indent="-216000">
              <a:lnSpc>
                <a:spcPct val="115000"/>
              </a:lnSpc>
              <a:spcAft>
                <a:spcPts val="1236"/>
              </a:spcAft>
              <a:buClr>
                <a:srgbClr val="000000"/>
              </a:buClr>
              <a:buFont typeface="Wingdings" charset="2"/>
              <a:buChar char=""/>
              <a:tabLst>
                <a:tab algn="l" pos="0"/>
              </a:tabLst>
            </a:pPr>
            <a:r>
              <a:rPr b="0" lang="en-US"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the status of the variables (private or shared).</a:t>
            </a:r>
            <a:endParaRPr b="0" lang="fr-CH" sz="1600" spc="-1" strike="noStrike">
              <a:latin typeface="Arial"/>
            </a:endParaRPr>
          </a:p>
          <a:p>
            <a:pPr>
              <a:lnSpc>
                <a:spcPct val="115000"/>
              </a:lnSpc>
              <a:spcAft>
                <a:spcPts val="1236"/>
              </a:spcAft>
              <a:buNone/>
              <a:tabLst>
                <a:tab algn="l" pos="0"/>
              </a:tabLst>
            </a:pPr>
            <a:endParaRPr b="0" lang="fr-CH" sz="1600" spc="-1" strike="noStrike">
              <a:latin typeface="Arial"/>
            </a:endParaRPr>
          </a:p>
          <a:p>
            <a:pPr>
              <a:lnSpc>
                <a:spcPct val="115000"/>
              </a:lnSpc>
              <a:spcAft>
                <a:spcPts val="1236"/>
              </a:spcAft>
              <a:buNone/>
              <a:tabLst>
                <a:tab algn="l" pos="0"/>
              </a:tabLst>
            </a:pPr>
            <a:endParaRPr b="0" lang="fr-CH" sz="1600" spc="-1" strike="noStrike">
              <a:latin typeface="Arial"/>
            </a:endParaRPr>
          </a:p>
          <a:p>
            <a:pPr marL="360000">
              <a:lnSpc>
                <a:spcPct val="115000"/>
              </a:lnSpc>
              <a:spcAft>
                <a:spcPts val="1236"/>
              </a:spcAft>
              <a:buNone/>
              <a:tabLst>
                <a:tab algn="l" pos="0"/>
              </a:tabLst>
            </a:pPr>
            <a:endParaRPr b="0" lang="fr-CH" sz="1000" spc="-1" strike="noStrike">
              <a:latin typeface="Arial"/>
            </a:endParaRPr>
          </a:p>
          <a:p>
            <a:pPr marL="360000">
              <a:lnSpc>
                <a:spcPct val="115000"/>
              </a:lnSpc>
              <a:spcAft>
                <a:spcPts val="1236"/>
              </a:spcAft>
              <a:buNone/>
              <a:tabLst>
                <a:tab algn="l" pos="0"/>
              </a:tabLst>
            </a:pPr>
            <a:endParaRPr b="0" lang="fr-CH" sz="1000" spc="-1" strike="noStrike">
              <a:latin typeface="Arial"/>
            </a:endParaRPr>
          </a:p>
        </p:txBody>
      </p:sp>
      <p:pic>
        <p:nvPicPr>
          <p:cNvPr id="378" name="" descr=""/>
          <p:cNvPicPr/>
          <p:nvPr/>
        </p:nvPicPr>
        <p:blipFill>
          <a:blip r:embed="rId1"/>
          <a:stretch/>
        </p:blipFill>
        <p:spPr>
          <a:xfrm>
            <a:off x="768600" y="3060000"/>
            <a:ext cx="1637280" cy="1509120"/>
          </a:xfrm>
          <a:prstGeom prst="rect">
            <a:avLst/>
          </a:prstGeom>
          <a:ln w="1080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(Open Multi-Processing)</a:t>
            </a:r>
            <a:endParaRPr b="0" lang="fr-CH" sz="2700" spc="-1" strike="noStrike">
              <a:latin typeface="Arial"/>
            </a:endParaRPr>
          </a:p>
        </p:txBody>
      </p:sp>
      <p:sp>
        <p:nvSpPr>
          <p:cNvPr id="380" name="Rectangle 6"/>
          <p:cNvSpPr/>
          <p:nvPr/>
        </p:nvSpPr>
        <p:spPr>
          <a:xfrm>
            <a:off x="291600" y="1710720"/>
            <a:ext cx="8701200" cy="946080"/>
          </a:xfrm>
          <a:prstGeom prst="rect">
            <a:avLst/>
          </a:prstGeom>
          <a:noFill/>
          <a:ln w="0">
            <a:noFill/>
          </a:ln>
        </p:spPr>
        <p:style>
          <a:lnRef idx="0"/>
          <a:fillRef idx="0"/>
          <a:effectRef idx="0"/>
          <a:fontRef idx="minor"/>
        </p:style>
        <p:txBody>
          <a:bodyPr numCol="1" spcCol="0" lIns="90000" rIns="90000" tIns="45000" bIns="45000" anchor="t">
            <a:noAutofit/>
          </a:bodyPr>
          <a:p>
            <a:pPr marL="216000" indent="-216000">
              <a:lnSpc>
                <a:spcPct val="93000"/>
              </a:lnSpc>
              <a:spcBef>
                <a:spcPts val="479"/>
              </a:spcBef>
              <a:buClr>
                <a:srgbClr val="000000"/>
              </a:buClr>
              <a:buSzPct val="45000"/>
              <a:buFont typeface="Wingdings" charset="2"/>
              <a:buChar char=""/>
              <a:tabLst>
                <a:tab algn="l" pos="0"/>
              </a:tabLst>
            </a:pPr>
            <a:r>
              <a:rPr b="1" lang="en-GB" sz="1600" spc="-1" strike="noStrike">
                <a:solidFill>
                  <a:srgbClr val="404040"/>
                </a:solidFill>
                <a:latin typeface="Times New Roman"/>
                <a:ea typeface="Helvetica Neue Light"/>
              </a:rPr>
              <a:t>Shared memory model</a:t>
            </a:r>
            <a:endParaRPr b="0" lang="fr-CH" sz="1600" spc="-1" strike="noStrike">
              <a:latin typeface="Arial"/>
            </a:endParaRPr>
          </a:p>
          <a:p>
            <a:pPr lvl="1" marL="628560" indent="-171360">
              <a:lnSpc>
                <a:spcPct val="93000"/>
              </a:lnSpc>
              <a:spcBef>
                <a:spcPts val="400"/>
              </a:spcBef>
              <a:buClr>
                <a:srgbClr val="404040"/>
              </a:buClr>
              <a:buSzPct val="90000"/>
              <a:buFont typeface="Wingdings" charset="2"/>
              <a:buChar char=""/>
              <a:tabLst>
                <a:tab algn="l" pos="367560"/>
                <a:tab algn="l" pos="738000"/>
                <a:tab algn="l" pos="1108440"/>
                <a:tab algn="l" pos="1478520"/>
                <a:tab algn="l" pos="1848960"/>
                <a:tab algn="l" pos="2219040"/>
                <a:tab algn="l" pos="2589480"/>
                <a:tab algn="l" pos="2959560"/>
                <a:tab algn="l" pos="3330000"/>
                <a:tab algn="l" pos="3700440"/>
                <a:tab algn="l" pos="4070520"/>
                <a:tab algn="l" pos="4440960"/>
                <a:tab algn="l" pos="4811040"/>
                <a:tab algn="l" pos="5181480"/>
                <a:tab algn="l" pos="5551560"/>
                <a:tab algn="l" pos="5922000"/>
                <a:tab algn="l" pos="6292440"/>
                <a:tab algn="l" pos="6662520"/>
                <a:tab algn="l" pos="7032960"/>
                <a:tab algn="l" pos="7403040"/>
                <a:tab algn="l" pos="7621560"/>
              </a:tabLst>
            </a:pPr>
            <a:r>
              <a:rPr b="0" lang="en-GB" sz="1600" spc="-1" strike="noStrike">
                <a:solidFill>
                  <a:srgbClr val="404040"/>
                </a:solidFill>
                <a:latin typeface="Times New Roman"/>
                <a:ea typeface="Helvetica Neue Light"/>
              </a:rPr>
              <a:t> </a:t>
            </a:r>
            <a:r>
              <a:rPr b="0" lang="en-GB" sz="1600" spc="-1" strike="noStrike">
                <a:solidFill>
                  <a:srgbClr val="404040"/>
                </a:solidFill>
                <a:latin typeface="Times New Roman"/>
                <a:ea typeface="Helvetica Neue Light"/>
              </a:rPr>
              <a:t>Threads communicate by accessing shared variables</a:t>
            </a:r>
            <a:endParaRPr b="0" lang="fr-CH" sz="1600" spc="-1" strike="noStrike">
              <a:latin typeface="Arial"/>
            </a:endParaRPr>
          </a:p>
          <a:p>
            <a:pPr>
              <a:lnSpc>
                <a:spcPct val="100000"/>
              </a:lnSpc>
              <a:buNone/>
              <a:tabLst>
                <a:tab algn="l" pos="367560"/>
                <a:tab algn="l" pos="738000"/>
                <a:tab algn="l" pos="1108440"/>
                <a:tab algn="l" pos="1478520"/>
                <a:tab algn="l" pos="1848960"/>
                <a:tab algn="l" pos="2219040"/>
                <a:tab algn="l" pos="2589480"/>
                <a:tab algn="l" pos="2959560"/>
                <a:tab algn="l" pos="3330000"/>
                <a:tab algn="l" pos="3700440"/>
                <a:tab algn="l" pos="4070520"/>
                <a:tab algn="l" pos="4440960"/>
                <a:tab algn="l" pos="4811040"/>
                <a:tab algn="l" pos="5181480"/>
                <a:tab algn="l" pos="5551560"/>
                <a:tab algn="l" pos="5922000"/>
                <a:tab algn="l" pos="6292440"/>
                <a:tab algn="l" pos="6662520"/>
                <a:tab algn="l" pos="7032960"/>
                <a:tab algn="l" pos="7403040"/>
                <a:tab algn="l" pos="7621560"/>
              </a:tabLst>
            </a:pPr>
            <a:endParaRPr b="0" lang="fr-CH" sz="1800" spc="-1" strike="noStrike">
              <a:latin typeface="Arial"/>
            </a:endParaRPr>
          </a:p>
        </p:txBody>
      </p:sp>
      <p:sp>
        <p:nvSpPr>
          <p:cNvPr id="381" name="Rectangle 7"/>
          <p:cNvSpPr/>
          <p:nvPr/>
        </p:nvSpPr>
        <p:spPr>
          <a:xfrm>
            <a:off x="1224000" y="2610720"/>
            <a:ext cx="8701200" cy="1126080"/>
          </a:xfrm>
          <a:prstGeom prst="rect">
            <a:avLst/>
          </a:prstGeom>
          <a:noFill/>
          <a:ln w="0">
            <a:noFill/>
          </a:ln>
        </p:spPr>
        <p:style>
          <a:lnRef idx="0"/>
          <a:fillRef idx="0"/>
          <a:effectRef idx="0"/>
          <a:fontRef idx="minor"/>
        </p:style>
        <p:txBody>
          <a:bodyPr numCol="1" spcCol="0" lIns="90000" rIns="90000" tIns="45000" bIns="45000" anchor="t">
            <a:noAutofit/>
          </a:bodyPr>
          <a:p>
            <a:pPr marL="216000" indent="-216000">
              <a:lnSpc>
                <a:spcPct val="93000"/>
              </a:lnSpc>
              <a:spcBef>
                <a:spcPts val="479"/>
              </a:spcBef>
              <a:buClr>
                <a:srgbClr val="000000"/>
              </a:buClr>
              <a:buSzPct val="45000"/>
              <a:buFont typeface="Wingdings" charset="2"/>
              <a:buChar char=""/>
              <a:tabLst>
                <a:tab algn="l" pos="0"/>
              </a:tabLst>
            </a:pPr>
            <a:r>
              <a:rPr b="1" lang="en-GB" sz="1600" spc="-1" strike="noStrike">
                <a:solidFill>
                  <a:srgbClr val="404040"/>
                </a:solidFill>
                <a:latin typeface="Times New Roman"/>
                <a:ea typeface="Helvetica Neue Light"/>
              </a:rPr>
              <a:t>The sharing is defined syntactically</a:t>
            </a:r>
            <a:endParaRPr b="0" lang="fr-CH" sz="1600" spc="-1" strike="noStrike">
              <a:latin typeface="Arial"/>
            </a:endParaRPr>
          </a:p>
          <a:p>
            <a:pPr lvl="1" marL="628560" indent="-171360">
              <a:lnSpc>
                <a:spcPct val="93000"/>
              </a:lnSpc>
              <a:spcBef>
                <a:spcPts val="400"/>
              </a:spcBef>
              <a:buClr>
                <a:srgbClr val="404040"/>
              </a:buClr>
              <a:buSzPct val="90000"/>
              <a:buFont typeface="Wingdings" charset="2"/>
              <a:buChar char=""/>
              <a:tabLst>
                <a:tab algn="l" pos="367560"/>
                <a:tab algn="l" pos="738000"/>
                <a:tab algn="l" pos="1108440"/>
                <a:tab algn="l" pos="1478520"/>
                <a:tab algn="l" pos="1848960"/>
                <a:tab algn="l" pos="2219040"/>
                <a:tab algn="l" pos="2589480"/>
                <a:tab algn="l" pos="2959560"/>
                <a:tab algn="l" pos="3330000"/>
                <a:tab algn="l" pos="3700440"/>
                <a:tab algn="l" pos="4070520"/>
                <a:tab algn="l" pos="4440960"/>
                <a:tab algn="l" pos="4811040"/>
                <a:tab algn="l" pos="5181480"/>
                <a:tab algn="l" pos="5551560"/>
                <a:tab algn="l" pos="5922000"/>
                <a:tab algn="l" pos="6292440"/>
                <a:tab algn="l" pos="6662520"/>
                <a:tab algn="l" pos="7032960"/>
                <a:tab algn="l" pos="7403040"/>
                <a:tab algn="l" pos="7621560"/>
              </a:tabLst>
            </a:pPr>
            <a:r>
              <a:rPr b="0" lang="en-GB" sz="1600" spc="-1" strike="noStrike">
                <a:solidFill>
                  <a:srgbClr val="404040"/>
                </a:solidFill>
                <a:latin typeface="Times New Roman"/>
                <a:ea typeface="Helvetica Neue Light"/>
              </a:rPr>
              <a:t> </a:t>
            </a:r>
            <a:r>
              <a:rPr b="0" lang="en-GB" sz="1600" spc="-1" strike="noStrike">
                <a:solidFill>
                  <a:srgbClr val="404040"/>
                </a:solidFill>
                <a:latin typeface="Times New Roman"/>
                <a:ea typeface="Helvetica Neue Light"/>
              </a:rPr>
              <a:t>Any variable that is seen by two or more threads is shared </a:t>
            </a:r>
            <a:endParaRPr b="0" lang="fr-CH" sz="1600" spc="-1" strike="noStrike">
              <a:latin typeface="Arial"/>
            </a:endParaRPr>
          </a:p>
          <a:p>
            <a:pPr lvl="1" marL="628560" indent="-171360">
              <a:lnSpc>
                <a:spcPct val="93000"/>
              </a:lnSpc>
              <a:spcBef>
                <a:spcPts val="400"/>
              </a:spcBef>
              <a:buClr>
                <a:srgbClr val="404040"/>
              </a:buClr>
              <a:buSzPct val="90000"/>
              <a:buFont typeface="Wingdings" charset="2"/>
              <a:buChar char=""/>
              <a:tabLst>
                <a:tab algn="l" pos="367560"/>
                <a:tab algn="l" pos="738000"/>
                <a:tab algn="l" pos="1108440"/>
                <a:tab algn="l" pos="1478520"/>
                <a:tab algn="l" pos="1848960"/>
                <a:tab algn="l" pos="2219040"/>
                <a:tab algn="l" pos="2589480"/>
                <a:tab algn="l" pos="2959560"/>
                <a:tab algn="l" pos="3330000"/>
                <a:tab algn="l" pos="3700440"/>
                <a:tab algn="l" pos="4070520"/>
                <a:tab algn="l" pos="4440960"/>
                <a:tab algn="l" pos="4811040"/>
                <a:tab algn="l" pos="5181480"/>
                <a:tab algn="l" pos="5551560"/>
                <a:tab algn="l" pos="5922000"/>
                <a:tab algn="l" pos="6292440"/>
                <a:tab algn="l" pos="6662520"/>
                <a:tab algn="l" pos="7032960"/>
                <a:tab algn="l" pos="7403040"/>
                <a:tab algn="l" pos="7621560"/>
              </a:tabLst>
            </a:pPr>
            <a:r>
              <a:rPr b="0" lang="en-GB" sz="1600" spc="-1" strike="noStrike">
                <a:solidFill>
                  <a:srgbClr val="404040"/>
                </a:solidFill>
                <a:latin typeface="Times New Roman"/>
                <a:ea typeface="Helvetica Neue Light"/>
              </a:rPr>
              <a:t> </a:t>
            </a:r>
            <a:r>
              <a:rPr b="0" lang="en-GB" sz="1600" spc="-1" strike="noStrike">
                <a:solidFill>
                  <a:srgbClr val="404040"/>
                </a:solidFill>
                <a:latin typeface="Times New Roman"/>
                <a:ea typeface="Helvetica Neue Light"/>
              </a:rPr>
              <a:t>Any variable that is seen by one thread only is private</a:t>
            </a:r>
            <a:endParaRPr b="0" lang="fr-CH" sz="1600" spc="-1" strike="noStrike">
              <a:latin typeface="Arial"/>
            </a:endParaRPr>
          </a:p>
          <a:p>
            <a:pPr>
              <a:lnSpc>
                <a:spcPct val="100000"/>
              </a:lnSpc>
              <a:buNone/>
              <a:tabLst>
                <a:tab algn="l" pos="367560"/>
                <a:tab algn="l" pos="738000"/>
                <a:tab algn="l" pos="1108440"/>
                <a:tab algn="l" pos="1478520"/>
                <a:tab algn="l" pos="1848960"/>
                <a:tab algn="l" pos="2219040"/>
                <a:tab algn="l" pos="2589480"/>
                <a:tab algn="l" pos="2959560"/>
                <a:tab algn="l" pos="3330000"/>
                <a:tab algn="l" pos="3700440"/>
                <a:tab algn="l" pos="4070520"/>
                <a:tab algn="l" pos="4440960"/>
                <a:tab algn="l" pos="4811040"/>
                <a:tab algn="l" pos="5181480"/>
                <a:tab algn="l" pos="5551560"/>
                <a:tab algn="l" pos="5922000"/>
                <a:tab algn="l" pos="6292440"/>
                <a:tab algn="l" pos="6662520"/>
                <a:tab algn="l" pos="7032960"/>
                <a:tab algn="l" pos="7403040"/>
                <a:tab algn="l" pos="7621560"/>
              </a:tabLst>
            </a:pPr>
            <a:endParaRPr b="0" lang="fr-CH" sz="1800" spc="-1" strike="noStrike">
              <a:latin typeface="Arial"/>
            </a:endParaRPr>
          </a:p>
        </p:txBody>
      </p:sp>
      <p:sp>
        <p:nvSpPr>
          <p:cNvPr id="382" name="Rectangle 8"/>
          <p:cNvSpPr/>
          <p:nvPr/>
        </p:nvSpPr>
        <p:spPr>
          <a:xfrm>
            <a:off x="2268000" y="4050720"/>
            <a:ext cx="7552800" cy="1126080"/>
          </a:xfrm>
          <a:prstGeom prst="rect">
            <a:avLst/>
          </a:prstGeom>
          <a:noFill/>
          <a:ln w="0">
            <a:noFill/>
          </a:ln>
        </p:spPr>
        <p:style>
          <a:lnRef idx="0"/>
          <a:fillRef idx="0"/>
          <a:effectRef idx="0"/>
          <a:fontRef idx="minor"/>
        </p:style>
        <p:txBody>
          <a:bodyPr numCol="1" spcCol="0" lIns="90000" rIns="90000" tIns="45000" bIns="45000" anchor="t">
            <a:noAutofit/>
          </a:bodyPr>
          <a:p>
            <a:pPr marL="216000" indent="-216000">
              <a:lnSpc>
                <a:spcPct val="93000"/>
              </a:lnSpc>
              <a:spcBef>
                <a:spcPts val="479"/>
              </a:spcBef>
              <a:buClr>
                <a:srgbClr val="000000"/>
              </a:buClr>
              <a:buSzPct val="45000"/>
              <a:buFont typeface="Wingdings" charset="2"/>
              <a:buChar char=""/>
              <a:tabLst>
                <a:tab algn="l" pos="0"/>
              </a:tabLst>
            </a:pPr>
            <a:r>
              <a:rPr b="1" lang="en-GB" sz="1600" spc="-1" strike="noStrike">
                <a:solidFill>
                  <a:srgbClr val="404040"/>
                </a:solidFill>
                <a:latin typeface="Times New Roman"/>
                <a:ea typeface="Helvetica Neue Light"/>
              </a:rPr>
              <a:t>Race conditions possible</a:t>
            </a:r>
            <a:endParaRPr b="0" lang="fr-CH" sz="1600" spc="-1" strike="noStrike">
              <a:latin typeface="Arial"/>
            </a:endParaRPr>
          </a:p>
          <a:p>
            <a:pPr lvl="1" marL="628560" indent="-171360">
              <a:lnSpc>
                <a:spcPct val="93000"/>
              </a:lnSpc>
              <a:spcBef>
                <a:spcPts val="400"/>
              </a:spcBef>
              <a:buClr>
                <a:srgbClr val="404040"/>
              </a:buClr>
              <a:buSzPct val="90000"/>
              <a:buFont typeface="Wingdings" charset="2"/>
              <a:buChar char=""/>
              <a:tabLst>
                <a:tab algn="l" pos="367560"/>
                <a:tab algn="l" pos="738000"/>
                <a:tab algn="l" pos="1108440"/>
                <a:tab algn="l" pos="1478520"/>
                <a:tab algn="l" pos="1848960"/>
                <a:tab algn="l" pos="2219040"/>
                <a:tab algn="l" pos="2589480"/>
                <a:tab algn="l" pos="2959560"/>
                <a:tab algn="l" pos="3330000"/>
                <a:tab algn="l" pos="3700440"/>
                <a:tab algn="l" pos="4070520"/>
                <a:tab algn="l" pos="4440960"/>
                <a:tab algn="l" pos="4811040"/>
                <a:tab algn="l" pos="5181480"/>
                <a:tab algn="l" pos="5551560"/>
                <a:tab algn="l" pos="5922000"/>
                <a:tab algn="l" pos="6292440"/>
                <a:tab algn="l" pos="6662520"/>
                <a:tab algn="l" pos="7032960"/>
                <a:tab algn="l" pos="7403040"/>
                <a:tab algn="l" pos="7621560"/>
              </a:tabLst>
            </a:pPr>
            <a:r>
              <a:rPr b="0" lang="en-GB" sz="1600" spc="-1" strike="noStrike">
                <a:solidFill>
                  <a:srgbClr val="404040"/>
                </a:solidFill>
                <a:latin typeface="Times New Roman"/>
                <a:ea typeface="Helvetica Neue Light"/>
              </a:rPr>
              <a:t> </a:t>
            </a:r>
            <a:r>
              <a:rPr b="0" lang="en-GB" sz="1600" spc="-1" strike="noStrike">
                <a:solidFill>
                  <a:srgbClr val="404040"/>
                </a:solidFill>
                <a:latin typeface="Times New Roman"/>
                <a:ea typeface="Helvetica Neue Light"/>
              </a:rPr>
              <a:t>Use synchronization to protect from conflicts</a:t>
            </a:r>
            <a:endParaRPr b="0" lang="fr-CH" sz="1600" spc="-1" strike="noStrike">
              <a:latin typeface="Arial"/>
            </a:endParaRPr>
          </a:p>
          <a:p>
            <a:pPr lvl="1" marL="628560" indent="-171360">
              <a:lnSpc>
                <a:spcPct val="93000"/>
              </a:lnSpc>
              <a:spcBef>
                <a:spcPts val="400"/>
              </a:spcBef>
              <a:buClr>
                <a:srgbClr val="404040"/>
              </a:buClr>
              <a:buSzPct val="90000"/>
              <a:buFont typeface="Wingdings" charset="2"/>
              <a:buChar char=""/>
              <a:tabLst>
                <a:tab algn="l" pos="367560"/>
                <a:tab algn="l" pos="738000"/>
                <a:tab algn="l" pos="1108440"/>
                <a:tab algn="l" pos="1478520"/>
                <a:tab algn="l" pos="1848960"/>
                <a:tab algn="l" pos="2219040"/>
                <a:tab algn="l" pos="2589480"/>
                <a:tab algn="l" pos="2959560"/>
                <a:tab algn="l" pos="3330000"/>
                <a:tab algn="l" pos="3700440"/>
                <a:tab algn="l" pos="4070520"/>
                <a:tab algn="l" pos="4440960"/>
                <a:tab algn="l" pos="4811040"/>
                <a:tab algn="l" pos="5181480"/>
                <a:tab algn="l" pos="5551560"/>
                <a:tab algn="l" pos="5922000"/>
                <a:tab algn="l" pos="6292440"/>
                <a:tab algn="l" pos="6662520"/>
                <a:tab algn="l" pos="7032960"/>
                <a:tab algn="l" pos="7403040"/>
                <a:tab algn="l" pos="7621560"/>
              </a:tabLst>
            </a:pPr>
            <a:r>
              <a:rPr b="0" lang="en-GB" sz="1600" spc="-1" strike="noStrike">
                <a:solidFill>
                  <a:srgbClr val="404040"/>
                </a:solidFill>
                <a:latin typeface="Times New Roman"/>
                <a:ea typeface="Helvetica Neue Light"/>
              </a:rPr>
              <a:t> </a:t>
            </a:r>
            <a:r>
              <a:rPr b="0" lang="en-GB" sz="1600" spc="-1" strike="noStrike">
                <a:solidFill>
                  <a:srgbClr val="404040"/>
                </a:solidFill>
                <a:latin typeface="Times New Roman"/>
                <a:ea typeface="Helvetica Neue Light"/>
              </a:rPr>
              <a:t>Change how data is stored to minimize the synchronization</a:t>
            </a:r>
            <a:endParaRPr b="0" lang="fr-CH" sz="1600" spc="-1" strike="noStrike">
              <a:latin typeface="Arial"/>
            </a:endParaRPr>
          </a:p>
        </p:txBody>
      </p:sp>
      <p:pic>
        <p:nvPicPr>
          <p:cNvPr id="383" name="" descr=""/>
          <p:cNvPicPr/>
          <p:nvPr/>
        </p:nvPicPr>
        <p:blipFill>
          <a:blip r:embed="rId1"/>
          <a:stretch/>
        </p:blipFill>
        <p:spPr>
          <a:xfrm>
            <a:off x="6996960" y="2265120"/>
            <a:ext cx="1637280" cy="1509120"/>
          </a:xfrm>
          <a:prstGeom prst="rect">
            <a:avLst/>
          </a:prstGeom>
          <a:ln w="1080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
          <p:cNvSpPr/>
          <p:nvPr/>
        </p:nvSpPr>
        <p:spPr>
          <a:xfrm>
            <a:off x="2460600" y="3231360"/>
            <a:ext cx="5230800" cy="363960"/>
          </a:xfrm>
          <a:prstGeom prst="rect">
            <a:avLst/>
          </a:prstGeom>
          <a:noFill/>
          <a:ln w="10800">
            <a:noFill/>
          </a:ln>
        </p:spPr>
        <p:style>
          <a:lnRef idx="0"/>
          <a:fillRef idx="0"/>
          <a:effectRef idx="0"/>
          <a:fontRef idx="minor"/>
        </p:style>
        <p:txBody>
          <a:bodyPr lIns="90000" rIns="90000" tIns="45000" bIns="45000" anchor="ctr">
            <a:noAutofit/>
          </a:bodyPr>
          <a:p>
            <a:pPr algn="ctr">
              <a:lnSpc>
                <a:spcPct val="100000"/>
              </a:lnSpc>
              <a:buNone/>
            </a:pPr>
            <a:r>
              <a:rPr b="1" lang="en-US" sz="2200" spc="-1" strike="noStrike">
                <a:solidFill>
                  <a:srgbClr val="dc0000"/>
                </a:solidFill>
                <a:latin typeface="Liberation Serif;Times New Roman"/>
                <a:ea typeface="Songti SC"/>
              </a:rPr>
              <a:t>P</a:t>
            </a:r>
            <a:r>
              <a:rPr b="1" lang="en-US" sz="2200" spc="-1" strike="noStrike">
                <a:solidFill>
                  <a:srgbClr val="000000"/>
                </a:solidFill>
                <a:latin typeface="Liberation Serif;Times New Roman"/>
                <a:ea typeface="Songti SC"/>
              </a:rPr>
              <a:t>rogramming </a:t>
            </a:r>
            <a:r>
              <a:rPr b="1" lang="en-US" sz="2200" spc="-1" strike="noStrike">
                <a:solidFill>
                  <a:srgbClr val="dc0000"/>
                </a:solidFill>
                <a:latin typeface="Liberation Serif;Times New Roman"/>
                <a:ea typeface="Songti SC"/>
              </a:rPr>
              <a:t>i</a:t>
            </a:r>
            <a:r>
              <a:rPr b="1" lang="en-US" sz="2200" spc="-1" strike="noStrike">
                <a:solidFill>
                  <a:srgbClr val="000000"/>
                </a:solidFill>
                <a:latin typeface="Liberation Serif;Times New Roman"/>
                <a:ea typeface="Songti SC"/>
              </a:rPr>
              <a:t>nterface for </a:t>
            </a:r>
            <a:r>
              <a:rPr b="1" lang="en-US" sz="2200" spc="-1" strike="noStrike">
                <a:solidFill>
                  <a:srgbClr val="dc0000"/>
                </a:solidFill>
                <a:latin typeface="Liberation Serif;Times New Roman"/>
                <a:ea typeface="Songti SC"/>
              </a:rPr>
              <a:t>p</a:t>
            </a:r>
            <a:r>
              <a:rPr b="1" lang="en-US" sz="2200" spc="-1" strike="noStrike">
                <a:solidFill>
                  <a:srgbClr val="000000"/>
                </a:solidFill>
                <a:latin typeface="Liberation Serif;Times New Roman"/>
                <a:ea typeface="Songti SC"/>
              </a:rPr>
              <a:t>arallel </a:t>
            </a:r>
            <a:r>
              <a:rPr b="1" lang="en-US" sz="2200" spc="-1" strike="noStrike">
                <a:solidFill>
                  <a:srgbClr val="dc0000"/>
                </a:solidFill>
                <a:latin typeface="Liberation Serif;Times New Roman"/>
                <a:ea typeface="Songti SC"/>
              </a:rPr>
              <a:t>c</a:t>
            </a:r>
            <a:r>
              <a:rPr b="1" lang="en-US" sz="2200" spc="-1" strike="noStrike">
                <a:solidFill>
                  <a:srgbClr val="000000"/>
                </a:solidFill>
                <a:latin typeface="Liberation Serif;Times New Roman"/>
                <a:ea typeface="Songti SC"/>
              </a:rPr>
              <a:t>omputing</a:t>
            </a:r>
            <a:endParaRPr b="0" lang="fr-CH" sz="2200" spc="-1" strike="noStrike">
              <a:latin typeface="Arial"/>
            </a:endParaRPr>
          </a:p>
          <a:p>
            <a:pPr algn="ctr">
              <a:lnSpc>
                <a:spcPct val="100000"/>
              </a:lnSpc>
              <a:buNone/>
            </a:pPr>
            <a:endParaRPr b="0" lang="fr-CH" sz="2000" spc="-1" strike="noStrike">
              <a:latin typeface="Arial"/>
            </a:endParaRPr>
          </a:p>
          <a:p>
            <a:pPr algn="ctr">
              <a:lnSpc>
                <a:spcPct val="100000"/>
              </a:lnSpc>
              <a:buNone/>
            </a:pPr>
            <a:r>
              <a:rPr b="1" lang="zh-CN" sz="2000" spc="-1" strike="noStrike">
                <a:solidFill>
                  <a:srgbClr val="000000"/>
                </a:solidFill>
                <a:latin typeface="Liberation Serif;Times New Roman"/>
                <a:ea typeface="Songti SC"/>
              </a:rPr>
              <a:t>병렬 컴퓨팅을 위한 프로그래밍 인터페이스</a:t>
            </a:r>
            <a:endParaRPr b="0" lang="fr-CH" sz="2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(Open Multi-Processing)</a:t>
            </a:r>
            <a:endParaRPr b="0" lang="fr-CH" sz="2700" spc="-1" strike="noStrike">
              <a:latin typeface="Arial"/>
            </a:endParaRPr>
          </a:p>
        </p:txBody>
      </p:sp>
      <p:sp>
        <p:nvSpPr>
          <p:cNvPr id="385" name="Rectangle 3"/>
          <p:cNvSpPr/>
          <p:nvPr/>
        </p:nvSpPr>
        <p:spPr>
          <a:xfrm>
            <a:off x="180000" y="1313280"/>
            <a:ext cx="7164360" cy="3386160"/>
          </a:xfrm>
          <a:prstGeom prst="rect">
            <a:avLst/>
          </a:prstGeom>
          <a:noFill/>
          <a:ln w="0">
            <a:noFill/>
          </a:ln>
        </p:spPr>
        <p:style>
          <a:lnRef idx="0"/>
          <a:fillRef idx="0"/>
          <a:effectRef idx="0"/>
          <a:fontRef idx="minor"/>
        </p:style>
        <p:txBody>
          <a:bodyPr numCol="1" spcCol="0" lIns="90000" rIns="90000" tIns="45000" bIns="45000" anchor="t">
            <a:noAutofit/>
          </a:bodyPr>
          <a:p>
            <a:pPr marL="216000" indent="-216000">
              <a:lnSpc>
                <a:spcPct val="100000"/>
              </a:lnSpc>
              <a:spcBef>
                <a:spcPts val="479"/>
              </a:spcBef>
              <a:buClr>
                <a:srgbClr val="000000"/>
              </a:buClr>
              <a:buSzPct val="45000"/>
              <a:buFont typeface="Wingdings" charset="2"/>
              <a:buChar char=""/>
              <a:tabLst>
                <a:tab algn="l" pos="0"/>
              </a:tabLst>
            </a:pPr>
            <a:r>
              <a:rPr b="1" lang="en-US" sz="1600" spc="-1" strike="noStrike">
                <a:solidFill>
                  <a:srgbClr val="404040"/>
                </a:solidFill>
                <a:latin typeface="Times New Roman"/>
                <a:ea typeface="Helvetica Neue Light"/>
              </a:rPr>
              <a:t>Multicore CPUs are everywhere:</a:t>
            </a:r>
            <a:endParaRPr b="0" lang="fr-CH" sz="1600" spc="-1" strike="noStrike">
              <a:latin typeface="Arial"/>
            </a:endParaRPr>
          </a:p>
          <a:p>
            <a:pPr lvl="1" marL="628560" indent="-171360">
              <a:lnSpc>
                <a:spcPct val="100000"/>
              </a:lnSpc>
              <a:spcBef>
                <a:spcPts val="400"/>
              </a:spcBef>
              <a:buClr>
                <a:srgbClr val="404040"/>
              </a:buClr>
              <a:buSzPct val="90000"/>
              <a:buFont typeface="Wingdings" charset="2"/>
              <a:buChar char=""/>
              <a:tabLst>
                <a:tab algn="l" pos="0"/>
              </a:tabLst>
            </a:pPr>
            <a:r>
              <a:rPr b="0" lang="en-US" sz="1600" spc="-1" strike="noStrike">
                <a:solidFill>
                  <a:srgbClr val="404040"/>
                </a:solidFill>
                <a:latin typeface="Times New Roman"/>
                <a:ea typeface="Helvetica Neue Light"/>
              </a:rPr>
              <a:t> </a:t>
            </a:r>
            <a:r>
              <a:rPr b="0" lang="en-US" sz="1600" spc="-1" strike="noStrike">
                <a:solidFill>
                  <a:srgbClr val="404040"/>
                </a:solidFill>
                <a:latin typeface="Times New Roman"/>
                <a:ea typeface="Helvetica Neue Light"/>
              </a:rPr>
              <a:t>Servers with over 100 cores today and more</a:t>
            </a:r>
            <a:endParaRPr b="0" lang="fr-CH" sz="1600" spc="-1" strike="noStrike">
              <a:latin typeface="Arial"/>
            </a:endParaRPr>
          </a:p>
          <a:p>
            <a:pPr lvl="1" marL="628560" indent="-171360">
              <a:lnSpc>
                <a:spcPct val="100000"/>
              </a:lnSpc>
              <a:spcBef>
                <a:spcPts val="400"/>
              </a:spcBef>
              <a:buClr>
                <a:srgbClr val="404040"/>
              </a:buClr>
              <a:buSzPct val="90000"/>
              <a:buFont typeface="Wingdings" charset="2"/>
              <a:buChar char=""/>
              <a:tabLst>
                <a:tab algn="l" pos="0"/>
              </a:tabLst>
            </a:pPr>
            <a:r>
              <a:rPr b="0" lang="en-US" sz="1600" spc="-1" strike="noStrike">
                <a:solidFill>
                  <a:srgbClr val="404040"/>
                </a:solidFill>
                <a:latin typeface="Times New Roman"/>
                <a:ea typeface="Helvetica Neue Light"/>
              </a:rPr>
              <a:t> </a:t>
            </a:r>
            <a:r>
              <a:rPr b="0" lang="en-US" sz="1600" spc="-1" strike="noStrike">
                <a:solidFill>
                  <a:srgbClr val="404040"/>
                </a:solidFill>
                <a:latin typeface="Times New Roman"/>
                <a:ea typeface="Helvetica Neue Light"/>
              </a:rPr>
              <a:t>Even smartphone CPUs have 8 cores</a:t>
            </a:r>
            <a:endParaRPr b="0" lang="fr-CH" sz="1600" spc="-1" strike="noStrike">
              <a:latin typeface="Arial"/>
            </a:endParaRPr>
          </a:p>
          <a:p>
            <a:pPr>
              <a:lnSpc>
                <a:spcPct val="100000"/>
              </a:lnSpc>
              <a:spcBef>
                <a:spcPts val="479"/>
              </a:spcBef>
              <a:buNone/>
              <a:tabLst>
                <a:tab algn="l" pos="0"/>
              </a:tabLst>
            </a:pPr>
            <a:endParaRPr b="0" lang="fr-CH" sz="1600" spc="-1" strike="noStrike">
              <a:latin typeface="Arial"/>
            </a:endParaRPr>
          </a:p>
        </p:txBody>
      </p:sp>
      <p:sp>
        <p:nvSpPr>
          <p:cNvPr id="386" name="Content Placeholder 2"/>
          <p:cNvSpPr/>
          <p:nvPr/>
        </p:nvSpPr>
        <p:spPr>
          <a:xfrm>
            <a:off x="3426120" y="3960000"/>
            <a:ext cx="6178680" cy="1252800"/>
          </a:xfrm>
          <a:prstGeom prst="rect">
            <a:avLst/>
          </a:prstGeom>
          <a:noFill/>
          <a:ln w="0">
            <a:noFill/>
          </a:ln>
        </p:spPr>
        <p:style>
          <a:lnRef idx="0"/>
          <a:fillRef idx="0"/>
          <a:effectRef idx="0"/>
          <a:fontRef idx="minor"/>
        </p:style>
        <p:txBody>
          <a:bodyPr numCol="1" spcCol="0" lIns="90000" rIns="90000" tIns="45000" bIns="45000" anchor="t">
            <a:noAutofit/>
          </a:bodyPr>
          <a:p>
            <a:pPr marL="216000" indent="-216000">
              <a:lnSpc>
                <a:spcPct val="100000"/>
              </a:lnSpc>
              <a:spcBef>
                <a:spcPts val="479"/>
              </a:spcBef>
              <a:buClr>
                <a:srgbClr val="000000"/>
              </a:buClr>
              <a:buSzPct val="45000"/>
              <a:buFont typeface="Wingdings" charset="2"/>
              <a:buChar char=""/>
              <a:tabLst>
                <a:tab algn="l" pos="0"/>
              </a:tabLst>
            </a:pPr>
            <a:r>
              <a:rPr b="1" lang="en-US" sz="1600" spc="-1" strike="noStrike">
                <a:solidFill>
                  <a:srgbClr val="404040"/>
                </a:solidFill>
                <a:latin typeface="Times New Roman"/>
                <a:ea typeface="Helvetica Neue Light"/>
              </a:rPr>
              <a:t>Multithreading is hard</a:t>
            </a:r>
            <a:endParaRPr b="0" lang="fr-CH" sz="1600" spc="-1" strike="noStrike">
              <a:latin typeface="Arial"/>
            </a:endParaRPr>
          </a:p>
          <a:p>
            <a:pPr lvl="1" marL="628560" indent="-171360">
              <a:lnSpc>
                <a:spcPct val="100000"/>
              </a:lnSpc>
              <a:spcBef>
                <a:spcPts val="400"/>
              </a:spcBef>
              <a:buClr>
                <a:srgbClr val="000000"/>
              </a:buClr>
              <a:buSzPct val="45000"/>
              <a:buFont typeface="Wingdings" charset="2"/>
              <a:buChar char=""/>
              <a:tabLst>
                <a:tab algn="l" pos="0"/>
              </a:tabLst>
            </a:pPr>
            <a:r>
              <a:rPr b="0" lang="en-US" sz="1600" spc="-1" strike="noStrike">
                <a:solidFill>
                  <a:srgbClr val="404040"/>
                </a:solidFill>
                <a:latin typeface="Times New Roman"/>
                <a:ea typeface="Helvetica Neue Light"/>
              </a:rPr>
              <a:t>Lots of expertise necessary</a:t>
            </a:r>
            <a:endParaRPr b="0" lang="fr-CH" sz="1600" spc="-1" strike="noStrike">
              <a:latin typeface="Arial"/>
            </a:endParaRPr>
          </a:p>
          <a:p>
            <a:pPr lvl="1" marL="628560" indent="-171360">
              <a:lnSpc>
                <a:spcPct val="100000"/>
              </a:lnSpc>
              <a:spcBef>
                <a:spcPts val="400"/>
              </a:spcBef>
              <a:buClr>
                <a:srgbClr val="000000"/>
              </a:buClr>
              <a:buSzPct val="45000"/>
              <a:buFont typeface="Wingdings" charset="2"/>
              <a:buChar char=""/>
              <a:tabLst>
                <a:tab algn="l" pos="0"/>
              </a:tabLst>
            </a:pPr>
            <a:r>
              <a:rPr b="0" lang="en-US" sz="1600" spc="-1" strike="noStrike">
                <a:solidFill>
                  <a:srgbClr val="404040"/>
                </a:solidFill>
                <a:latin typeface="Times New Roman"/>
                <a:ea typeface="Helvetica Neue Light"/>
              </a:rPr>
              <a:t>Deadlocks and race conditions</a:t>
            </a:r>
            <a:endParaRPr b="0" lang="fr-CH" sz="1600" spc="-1" strike="noStrike">
              <a:latin typeface="Arial"/>
            </a:endParaRPr>
          </a:p>
          <a:p>
            <a:pPr lvl="1" marL="628560" indent="-171360">
              <a:lnSpc>
                <a:spcPct val="100000"/>
              </a:lnSpc>
              <a:spcBef>
                <a:spcPts val="400"/>
              </a:spcBef>
              <a:buClr>
                <a:srgbClr val="000000"/>
              </a:buClr>
              <a:buSzPct val="45000"/>
              <a:buFont typeface="Wingdings" charset="2"/>
              <a:buChar char=""/>
              <a:tabLst>
                <a:tab algn="l" pos="0"/>
              </a:tabLst>
            </a:pPr>
            <a:r>
              <a:rPr b="0" lang="en-US" sz="1600" spc="-1" strike="noStrike">
                <a:solidFill>
                  <a:srgbClr val="ff6600"/>
                </a:solidFill>
                <a:latin typeface="Times New Roman"/>
                <a:ea typeface="Helvetica Neue Light"/>
              </a:rPr>
              <a:t>Non-deterministic </a:t>
            </a:r>
            <a:r>
              <a:rPr b="0" lang="en-US" sz="1600" spc="-1" strike="noStrike">
                <a:solidFill>
                  <a:srgbClr val="404040"/>
                </a:solidFill>
                <a:latin typeface="Times New Roman"/>
                <a:ea typeface="Helvetica Neue Light"/>
              </a:rPr>
              <a:t>behavior makes it hard to debug</a:t>
            </a:r>
            <a:endParaRPr b="0" lang="fr-CH" sz="1600" spc="-1" strike="noStrike">
              <a:latin typeface="Arial"/>
            </a:endParaRPr>
          </a:p>
          <a:p>
            <a:pPr>
              <a:lnSpc>
                <a:spcPct val="100000"/>
              </a:lnSpc>
              <a:spcBef>
                <a:spcPts val="479"/>
              </a:spcBef>
              <a:buNone/>
              <a:tabLst>
                <a:tab algn="l" pos="0"/>
              </a:tabLst>
            </a:pPr>
            <a:endParaRPr b="0" lang="fr-CH" sz="1600" spc="-1" strike="noStrike">
              <a:latin typeface="Arial"/>
            </a:endParaRPr>
          </a:p>
        </p:txBody>
      </p:sp>
      <p:sp>
        <p:nvSpPr>
          <p:cNvPr id="387" name="Rectangle 5"/>
          <p:cNvSpPr/>
          <p:nvPr/>
        </p:nvSpPr>
        <p:spPr>
          <a:xfrm>
            <a:off x="1792440" y="2484000"/>
            <a:ext cx="7164360" cy="1432800"/>
          </a:xfrm>
          <a:prstGeom prst="rect">
            <a:avLst/>
          </a:prstGeom>
          <a:noFill/>
          <a:ln w="0">
            <a:noFill/>
          </a:ln>
        </p:spPr>
        <p:style>
          <a:lnRef idx="0"/>
          <a:fillRef idx="0"/>
          <a:effectRef idx="0"/>
          <a:fontRef idx="minor"/>
        </p:style>
        <p:txBody>
          <a:bodyPr numCol="1" spcCol="0" lIns="90000" rIns="90000" tIns="45000" bIns="45000" anchor="t">
            <a:noAutofit/>
          </a:bodyPr>
          <a:p>
            <a:pPr marL="216000" indent="-216000">
              <a:lnSpc>
                <a:spcPct val="100000"/>
              </a:lnSpc>
              <a:spcBef>
                <a:spcPts val="479"/>
              </a:spcBef>
              <a:buClr>
                <a:srgbClr val="000000"/>
              </a:buClr>
              <a:buSzPct val="45000"/>
              <a:buFont typeface="Wingdings" charset="2"/>
              <a:buChar char=""/>
              <a:tabLst>
                <a:tab algn="l" pos="0"/>
              </a:tabLst>
            </a:pPr>
            <a:r>
              <a:rPr b="1" lang="en-US" sz="1600" spc="-1" strike="noStrike">
                <a:solidFill>
                  <a:srgbClr val="404040"/>
                </a:solidFill>
                <a:latin typeface="Times New Roman"/>
                <a:ea typeface="Helvetica Neue Light"/>
              </a:rPr>
              <a:t>Multithreading, natural programming model</a:t>
            </a:r>
            <a:endParaRPr b="0" lang="fr-CH" sz="1600" spc="-1" strike="noStrike">
              <a:latin typeface="Arial"/>
            </a:endParaRPr>
          </a:p>
          <a:p>
            <a:pPr lvl="1" marL="628560" indent="-171360">
              <a:lnSpc>
                <a:spcPct val="100000"/>
              </a:lnSpc>
              <a:spcBef>
                <a:spcPts val="400"/>
              </a:spcBef>
              <a:buClr>
                <a:srgbClr val="404040"/>
              </a:buClr>
              <a:buSzPct val="90000"/>
              <a:buFont typeface="Wingdings" charset="2"/>
              <a:buChar char=""/>
              <a:tabLst>
                <a:tab algn="l" pos="0"/>
              </a:tabLst>
            </a:pPr>
            <a:r>
              <a:rPr b="0" lang="en-US" sz="1600" spc="-1" strike="noStrike">
                <a:solidFill>
                  <a:srgbClr val="404040"/>
                </a:solidFill>
                <a:latin typeface="Times New Roman"/>
                <a:ea typeface="Helvetica Neue Light"/>
              </a:rPr>
              <a:t> </a:t>
            </a:r>
            <a:r>
              <a:rPr b="0" lang="en-US" sz="1600" spc="-1" strike="noStrike">
                <a:solidFill>
                  <a:srgbClr val="404040"/>
                </a:solidFill>
                <a:latin typeface="Times New Roman"/>
                <a:ea typeface="Helvetica Neue Light"/>
              </a:rPr>
              <a:t>All processors share the same memory</a:t>
            </a:r>
            <a:endParaRPr b="0" lang="fr-CH" sz="1600" spc="-1" strike="noStrike">
              <a:latin typeface="Arial"/>
            </a:endParaRPr>
          </a:p>
          <a:p>
            <a:pPr lvl="1" marL="628560" indent="-171360">
              <a:lnSpc>
                <a:spcPct val="100000"/>
              </a:lnSpc>
              <a:spcBef>
                <a:spcPts val="400"/>
              </a:spcBef>
              <a:buClr>
                <a:srgbClr val="404040"/>
              </a:buClr>
              <a:buSzPct val="90000"/>
              <a:buFont typeface="Wingdings" charset="2"/>
              <a:buChar char=""/>
              <a:tabLst>
                <a:tab algn="l" pos="0"/>
              </a:tabLst>
            </a:pPr>
            <a:r>
              <a:rPr b="0" lang="en-US" sz="1600" spc="-1" strike="noStrike">
                <a:solidFill>
                  <a:srgbClr val="404040"/>
                </a:solidFill>
                <a:latin typeface="Times New Roman"/>
                <a:ea typeface="Helvetica Neue Light"/>
              </a:rPr>
              <a:t> </a:t>
            </a:r>
            <a:r>
              <a:rPr b="0" lang="en-US" sz="1600" spc="-1" strike="noStrike">
                <a:solidFill>
                  <a:srgbClr val="404040"/>
                </a:solidFill>
                <a:latin typeface="Times New Roman"/>
                <a:ea typeface="Helvetica Neue Light"/>
              </a:rPr>
              <a:t>Threads in a process see same address space</a:t>
            </a:r>
            <a:endParaRPr b="0" lang="fr-CH" sz="1600" spc="-1" strike="noStrike">
              <a:latin typeface="Arial"/>
            </a:endParaRPr>
          </a:p>
          <a:p>
            <a:pPr lvl="1" marL="628560" indent="-171360">
              <a:lnSpc>
                <a:spcPct val="100000"/>
              </a:lnSpc>
              <a:spcBef>
                <a:spcPts val="400"/>
              </a:spcBef>
              <a:buClr>
                <a:srgbClr val="404040"/>
              </a:buClr>
              <a:buSzPct val="90000"/>
              <a:buFont typeface="Wingdings" charset="2"/>
              <a:buChar char=""/>
              <a:tabLst>
                <a:tab algn="l" pos="0"/>
              </a:tabLst>
            </a:pPr>
            <a:r>
              <a:rPr b="0" lang="en-US" sz="1600" spc="-1" strike="noStrike">
                <a:solidFill>
                  <a:srgbClr val="404040"/>
                </a:solidFill>
                <a:latin typeface="Times New Roman"/>
                <a:ea typeface="Helvetica Neue Light"/>
              </a:rPr>
              <a:t> </a:t>
            </a:r>
            <a:r>
              <a:rPr b="0" lang="en-US" sz="1600" spc="-1" strike="noStrike">
                <a:solidFill>
                  <a:srgbClr val="404040"/>
                </a:solidFill>
                <a:latin typeface="Times New Roman"/>
                <a:ea typeface="Helvetica Neue Light"/>
              </a:rPr>
              <a:t>Many shared-memory algorithms developed</a:t>
            </a:r>
            <a:endParaRPr b="0" lang="fr-CH" sz="1600" spc="-1" strike="noStrike">
              <a:latin typeface="Arial"/>
            </a:endParaRPr>
          </a:p>
        </p:txBody>
      </p:sp>
      <p:pic>
        <p:nvPicPr>
          <p:cNvPr id="388" name="" descr=""/>
          <p:cNvPicPr/>
          <p:nvPr/>
        </p:nvPicPr>
        <p:blipFill>
          <a:blip r:embed="rId1"/>
          <a:stretch/>
        </p:blipFill>
        <p:spPr>
          <a:xfrm>
            <a:off x="6996600" y="2264760"/>
            <a:ext cx="1637280" cy="1509120"/>
          </a:xfrm>
          <a:prstGeom prst="rect">
            <a:avLst/>
          </a:prstGeom>
          <a:ln w="1080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21"/>
          <p:cNvSpPr/>
          <p:nvPr/>
        </p:nvSpPr>
        <p:spPr>
          <a:xfrm>
            <a:off x="354960" y="225720"/>
            <a:ext cx="9352080" cy="71100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Process and thread: whatis the difference ?</a:t>
            </a:r>
            <a:endParaRPr b="0" lang="fr-CH" sz="2700" spc="-1" strike="noStrike">
              <a:latin typeface="Arial"/>
            </a:endParaRPr>
          </a:p>
        </p:txBody>
      </p:sp>
      <p:sp>
        <p:nvSpPr>
          <p:cNvPr id="390" name=""/>
          <p:cNvSpPr/>
          <p:nvPr/>
        </p:nvSpPr>
        <p:spPr>
          <a:xfrm>
            <a:off x="684000" y="2016000"/>
            <a:ext cx="8675640" cy="273564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45000"/>
              <a:buFont typeface="Wingdings" charset="2"/>
              <a:buChar char=""/>
            </a:pPr>
            <a:r>
              <a:rPr b="0" lang="en-US" sz="1600" spc="-1" strike="noStrike">
                <a:latin typeface="Times New Roman"/>
              </a:rPr>
              <a:t>You need an existing process to create a thread. </a:t>
            </a:r>
            <a:endParaRPr b="0" lang="fr-CH" sz="1600" spc="-1" strike="noStrike">
              <a:latin typeface="Arial"/>
            </a:endParaRPr>
          </a:p>
          <a:p>
            <a:pPr algn="just">
              <a:lnSpc>
                <a:spcPct val="100000"/>
              </a:lnSpc>
              <a:buNone/>
            </a:pPr>
            <a:endParaRPr b="0" lang="fr-CH" sz="1600" spc="-1" strike="noStrike">
              <a:latin typeface="Arial"/>
            </a:endParaRPr>
          </a:p>
          <a:p>
            <a:pPr marL="216000" indent="-216000" algn="just">
              <a:lnSpc>
                <a:spcPct val="100000"/>
              </a:lnSpc>
              <a:buClr>
                <a:srgbClr val="000000"/>
              </a:buClr>
              <a:buSzPct val="45000"/>
              <a:buFont typeface="Wingdings" charset="2"/>
              <a:buChar char=""/>
            </a:pPr>
            <a:r>
              <a:rPr b="0" lang="en-US" sz="1600" spc="-1" strike="noStrike">
                <a:latin typeface="Times New Roman"/>
              </a:rPr>
              <a:t>Each process has at least one thread of execution. </a:t>
            </a:r>
            <a:endParaRPr b="0" lang="fr-CH" sz="1600" spc="-1" strike="noStrike">
              <a:latin typeface="Arial"/>
            </a:endParaRPr>
          </a:p>
          <a:p>
            <a:pPr algn="just">
              <a:lnSpc>
                <a:spcPct val="100000"/>
              </a:lnSpc>
              <a:buNone/>
            </a:pPr>
            <a:endParaRPr b="0" lang="fr-CH" sz="1600" spc="-1" strike="noStrike">
              <a:latin typeface="Arial"/>
            </a:endParaRPr>
          </a:p>
          <a:p>
            <a:pPr marL="216000" indent="-216000" algn="just">
              <a:lnSpc>
                <a:spcPct val="100000"/>
              </a:lnSpc>
              <a:buClr>
                <a:srgbClr val="000000"/>
              </a:buClr>
              <a:buSzPct val="45000"/>
              <a:buFont typeface="Wingdings" charset="2"/>
              <a:buChar char=""/>
            </a:pPr>
            <a:r>
              <a:rPr b="0" lang="en-US" sz="1600" spc="-1" strike="noStrike">
                <a:latin typeface="Times New Roman"/>
              </a:rPr>
              <a:t>A process has its own virtual memory space that cannot be accessed by other processes running on the same or on a different processor. </a:t>
            </a:r>
            <a:endParaRPr b="0" lang="fr-CH" sz="1600" spc="-1" strike="noStrike">
              <a:latin typeface="Arial"/>
            </a:endParaRPr>
          </a:p>
          <a:p>
            <a:pPr algn="just">
              <a:lnSpc>
                <a:spcPct val="100000"/>
              </a:lnSpc>
              <a:buNone/>
            </a:pPr>
            <a:endParaRPr b="0" lang="fr-CH" sz="1600" spc="-1" strike="noStrike">
              <a:latin typeface="Arial"/>
            </a:endParaRPr>
          </a:p>
          <a:p>
            <a:pPr marL="216000" indent="-216000" algn="just">
              <a:lnSpc>
                <a:spcPct val="100000"/>
              </a:lnSpc>
              <a:buClr>
                <a:srgbClr val="000000"/>
              </a:buClr>
              <a:buSzPct val="45000"/>
              <a:buFont typeface="Wingdings" charset="2"/>
              <a:buChar char=""/>
            </a:pPr>
            <a:r>
              <a:rPr b="0" lang="en-US" sz="1600" spc="-1" strike="noStrike">
                <a:latin typeface="Times New Roman"/>
              </a:rPr>
              <a:t>All threads created by a process share the virtual address space of that  process. They read and write to the same address space in memory. They also share the same process and user ids, file descriptors, and signal  handlers. However, they have their own program counter value and stack pointer, and can run independently on several processors. </a:t>
            </a:r>
            <a:endParaRPr b="0" lang="fr-CH" sz="1600" spc="-1" strike="noStrike">
              <a:latin typeface="Arial"/>
            </a:endParaRPr>
          </a:p>
        </p:txBody>
      </p:sp>
      <p:pic>
        <p:nvPicPr>
          <p:cNvPr id="391" name="" descr=""/>
          <p:cNvPicPr/>
          <p:nvPr/>
        </p:nvPicPr>
        <p:blipFill>
          <a:blip r:embed="rId1"/>
          <a:stretch/>
        </p:blipFill>
        <p:spPr>
          <a:xfrm>
            <a:off x="8154360" y="1368000"/>
            <a:ext cx="1637280" cy="1509120"/>
          </a:xfrm>
          <a:prstGeom prst="rect">
            <a:avLst/>
          </a:prstGeom>
          <a:ln w="1080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9"/>
          <p:cNvSpPr/>
          <p:nvPr/>
        </p:nvSpPr>
        <p:spPr>
          <a:xfrm>
            <a:off x="360000" y="226440"/>
            <a:ext cx="9352080" cy="71100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OpenMP: Terminology and behavior</a:t>
            </a:r>
            <a:endParaRPr b="0" lang="fr-CH" sz="2700" spc="-1" strike="noStrike">
              <a:latin typeface="Arial"/>
            </a:endParaRPr>
          </a:p>
        </p:txBody>
      </p:sp>
      <p:sp>
        <p:nvSpPr>
          <p:cNvPr id="393" name="Text Box 2"/>
          <p:cNvSpPr/>
          <p:nvPr/>
        </p:nvSpPr>
        <p:spPr>
          <a:xfrm>
            <a:off x="588960" y="1974240"/>
            <a:ext cx="4983840" cy="230256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noAutofit/>
          </a:bodyPr>
          <a:p>
            <a:pPr marL="330120" indent="-330120">
              <a:lnSpc>
                <a:spcPct val="100000"/>
              </a:lnSpc>
              <a:spcBef>
                <a:spcPts val="550"/>
              </a:spcBef>
              <a:buClr>
                <a:srgbClr val="581e58"/>
              </a:buClr>
              <a:buFont typeface="Arial"/>
              <a:buChar char="•"/>
              <a:tabLst>
                <a:tab algn="l" pos="330120"/>
                <a:tab algn="l" pos="787320"/>
                <a:tab algn="l" pos="1244520"/>
                <a:tab algn="l" pos="1701720"/>
                <a:tab algn="l" pos="2158920"/>
                <a:tab algn="l" pos="2616120"/>
                <a:tab algn="l" pos="3073320"/>
                <a:tab algn="l" pos="3530520"/>
                <a:tab algn="l" pos="3987720"/>
                <a:tab algn="l" pos="4444920"/>
                <a:tab algn="l" pos="4902120"/>
                <a:tab algn="l" pos="5359320"/>
                <a:tab algn="l" pos="5816520"/>
                <a:tab algn="l" pos="6273720"/>
                <a:tab algn="l" pos="6730920"/>
                <a:tab algn="l" pos="7188120"/>
                <a:tab algn="l" pos="7645320"/>
                <a:tab algn="l" pos="8102520"/>
                <a:tab algn="l" pos="8559720"/>
                <a:tab algn="l" pos="9016920"/>
                <a:tab algn="l" pos="9474120"/>
                <a:tab algn="l" pos="9601200"/>
                <a:tab algn="l" pos="10058400"/>
                <a:tab algn="l" pos="10515600"/>
              </a:tabLst>
            </a:pPr>
            <a:r>
              <a:rPr b="1" lang="en-US" sz="1600" spc="-1" strike="noStrike">
                <a:solidFill>
                  <a:srgbClr val="000000"/>
                </a:solidFill>
                <a:latin typeface="Times New Roman"/>
                <a:ea typeface="DejaVu Sans"/>
              </a:rPr>
              <a:t>OpenMP Team</a:t>
            </a:r>
            <a:r>
              <a:rPr b="0" lang="en-US" sz="1600" spc="-1" strike="noStrike">
                <a:solidFill>
                  <a:srgbClr val="000000"/>
                </a:solidFill>
                <a:latin typeface="Times New Roman"/>
                <a:ea typeface="DejaVu Sans"/>
              </a:rPr>
              <a:t> = Master + Worker</a:t>
            </a:r>
            <a:endParaRPr b="0" lang="fr-CH" sz="1600" spc="-1" strike="noStrike">
              <a:latin typeface="Arial"/>
            </a:endParaRPr>
          </a:p>
          <a:p>
            <a:pPr marL="330120" indent="-330120">
              <a:lnSpc>
                <a:spcPct val="100000"/>
              </a:lnSpc>
              <a:spcBef>
                <a:spcPts val="550"/>
              </a:spcBef>
              <a:buNone/>
              <a:tabLst>
                <a:tab algn="l" pos="0"/>
              </a:tabLst>
            </a:pPr>
            <a:endParaRPr b="0" lang="fr-CH" sz="1600" spc="-1" strike="noStrike">
              <a:latin typeface="Arial"/>
            </a:endParaRPr>
          </a:p>
          <a:p>
            <a:pPr marL="330120" indent="-330120">
              <a:lnSpc>
                <a:spcPct val="100000"/>
              </a:lnSpc>
              <a:spcBef>
                <a:spcPts val="550"/>
              </a:spcBef>
              <a:buClr>
                <a:srgbClr val="581e58"/>
              </a:buClr>
              <a:buFont typeface="Arial"/>
              <a:buChar char="•"/>
              <a:tabLst>
                <a:tab algn="l" pos="330120"/>
                <a:tab algn="l" pos="787320"/>
                <a:tab algn="l" pos="1244520"/>
                <a:tab algn="l" pos="1701720"/>
                <a:tab algn="l" pos="2158920"/>
                <a:tab algn="l" pos="2616120"/>
                <a:tab algn="l" pos="3073320"/>
                <a:tab algn="l" pos="3530520"/>
                <a:tab algn="l" pos="3987720"/>
                <a:tab algn="l" pos="4444920"/>
                <a:tab algn="l" pos="4902120"/>
                <a:tab algn="l" pos="5359320"/>
                <a:tab algn="l" pos="5816520"/>
                <a:tab algn="l" pos="6273720"/>
                <a:tab algn="l" pos="6730920"/>
                <a:tab algn="l" pos="7188120"/>
                <a:tab algn="l" pos="7645320"/>
                <a:tab algn="l" pos="8102520"/>
                <a:tab algn="l" pos="8559720"/>
                <a:tab algn="l" pos="9016920"/>
                <a:tab algn="l" pos="9474120"/>
                <a:tab algn="l" pos="9601200"/>
                <a:tab algn="l" pos="10058400"/>
                <a:tab algn="l" pos="10515600"/>
              </a:tabLst>
            </a:pPr>
            <a:r>
              <a:rPr b="1" lang="en-US" sz="1600" spc="-1" strike="noStrike">
                <a:solidFill>
                  <a:srgbClr val="000000"/>
                </a:solidFill>
                <a:latin typeface="Times New Roman"/>
                <a:ea typeface="DejaVu Sans"/>
              </a:rPr>
              <a:t>Parallel Region</a:t>
            </a:r>
            <a:r>
              <a:rPr b="0" lang="en-US" sz="1600" spc="-1" strike="noStrike">
                <a:solidFill>
                  <a:srgbClr val="000000"/>
                </a:solidFill>
                <a:latin typeface="Times New Roman"/>
                <a:ea typeface="DejaVu Sans"/>
              </a:rPr>
              <a:t> is a block of code executed by all threads simultaneously (</a:t>
            </a:r>
            <a:r>
              <a:rPr b="0" lang="en-US" sz="1600" spc="-1" strike="noStrike">
                <a:solidFill>
                  <a:srgbClr val="2300dc"/>
                </a:solidFill>
                <a:latin typeface="Times New Roman"/>
                <a:ea typeface="DejaVu Sans"/>
              </a:rPr>
              <a:t>has implicit barrier</a:t>
            </a:r>
            <a:r>
              <a:rPr b="0" lang="en-US" sz="1600" spc="-1" strike="noStrike">
                <a:solidFill>
                  <a:srgbClr val="000000"/>
                </a:solidFill>
                <a:latin typeface="Times New Roman"/>
                <a:ea typeface="DejaVu Sans"/>
              </a:rPr>
              <a:t>)</a:t>
            </a:r>
            <a:endParaRPr b="0" lang="fr-CH" sz="1600" spc="-1" strike="noStrike">
              <a:latin typeface="Arial"/>
            </a:endParaRPr>
          </a:p>
          <a:p>
            <a:pPr lvl="1" marL="730080" indent="-272880">
              <a:lnSpc>
                <a:spcPct val="100000"/>
              </a:lnSpc>
              <a:spcBef>
                <a:spcPts val="499"/>
              </a:spcBef>
              <a:buClr>
                <a:srgbClr val="581e58"/>
              </a:buClr>
              <a:buFont typeface="Wingdings" charset="2"/>
              <a:buChar char=""/>
              <a:tabLst>
                <a:tab algn="l" pos="330120"/>
                <a:tab algn="l" pos="787320"/>
                <a:tab algn="l" pos="1244520"/>
                <a:tab algn="l" pos="1701720"/>
                <a:tab algn="l" pos="2158920"/>
                <a:tab algn="l" pos="2616120"/>
                <a:tab algn="l" pos="3073320"/>
                <a:tab algn="l" pos="3530520"/>
                <a:tab algn="l" pos="3987720"/>
                <a:tab algn="l" pos="4444920"/>
                <a:tab algn="l" pos="4902120"/>
                <a:tab algn="l" pos="5359320"/>
                <a:tab algn="l" pos="5816520"/>
                <a:tab algn="l" pos="6273720"/>
                <a:tab algn="l" pos="6730920"/>
                <a:tab algn="l" pos="7188120"/>
                <a:tab algn="l" pos="7645320"/>
                <a:tab algn="l" pos="8102520"/>
                <a:tab algn="l" pos="8559720"/>
                <a:tab algn="l" pos="9016920"/>
                <a:tab algn="l" pos="9474120"/>
                <a:tab algn="l" pos="9601200"/>
                <a:tab algn="l" pos="10058400"/>
                <a:tab algn="l" pos="10515600"/>
              </a:tabLst>
            </a:pPr>
            <a:r>
              <a:rPr b="0" lang="en-US" sz="1600" spc="-1" strike="noStrike">
                <a:solidFill>
                  <a:srgbClr val="000000"/>
                </a:solidFill>
                <a:latin typeface="Times New Roman"/>
                <a:ea typeface="ＭＳ Ｐゴシック"/>
              </a:rPr>
              <a:t>The master thread always has thread id 0</a:t>
            </a:r>
            <a:endParaRPr b="0" lang="fr-CH" sz="1600" spc="-1" strike="noStrike">
              <a:latin typeface="Arial"/>
            </a:endParaRPr>
          </a:p>
          <a:p>
            <a:pPr lvl="1" marL="730080" indent="-272880">
              <a:lnSpc>
                <a:spcPct val="100000"/>
              </a:lnSpc>
              <a:spcBef>
                <a:spcPts val="499"/>
              </a:spcBef>
              <a:buClr>
                <a:srgbClr val="581e58"/>
              </a:buClr>
              <a:buFont typeface="Wingdings" charset="2"/>
              <a:buChar char=""/>
              <a:tabLst>
                <a:tab algn="l" pos="330120"/>
                <a:tab algn="l" pos="787320"/>
                <a:tab algn="l" pos="1244520"/>
                <a:tab algn="l" pos="1701720"/>
                <a:tab algn="l" pos="2158920"/>
                <a:tab algn="l" pos="2616120"/>
                <a:tab algn="l" pos="3073320"/>
                <a:tab algn="l" pos="3530520"/>
                <a:tab algn="l" pos="3987720"/>
                <a:tab algn="l" pos="4444920"/>
                <a:tab algn="l" pos="4902120"/>
                <a:tab algn="l" pos="5359320"/>
                <a:tab algn="l" pos="5816520"/>
                <a:tab algn="l" pos="6273720"/>
                <a:tab algn="l" pos="6730920"/>
                <a:tab algn="l" pos="7188120"/>
                <a:tab algn="l" pos="7645320"/>
                <a:tab algn="l" pos="8102520"/>
                <a:tab algn="l" pos="8559720"/>
                <a:tab algn="l" pos="9016920"/>
                <a:tab algn="l" pos="9474120"/>
                <a:tab algn="l" pos="9601200"/>
                <a:tab algn="l" pos="10058400"/>
                <a:tab algn="l" pos="10515600"/>
              </a:tabLst>
            </a:pPr>
            <a:r>
              <a:rPr b="0" lang="en-US" sz="1600" spc="-1" strike="noStrike">
                <a:solidFill>
                  <a:srgbClr val="000000"/>
                </a:solidFill>
                <a:latin typeface="Times New Roman"/>
                <a:ea typeface="ＭＳ Ｐゴシック"/>
              </a:rPr>
              <a:t>Parallel regions can be nested</a:t>
            </a:r>
            <a:endParaRPr b="0" lang="fr-CH" sz="1600" spc="-1" strike="noStrike">
              <a:latin typeface="Arial"/>
            </a:endParaRPr>
          </a:p>
          <a:p>
            <a:pPr lvl="1" marL="730080" indent="-272880">
              <a:lnSpc>
                <a:spcPct val="100000"/>
              </a:lnSpc>
              <a:spcBef>
                <a:spcPts val="499"/>
              </a:spcBef>
              <a:buClr>
                <a:srgbClr val="581e58"/>
              </a:buClr>
              <a:buFont typeface="Wingdings" charset="2"/>
              <a:buChar char=""/>
              <a:tabLst>
                <a:tab algn="l" pos="330120"/>
                <a:tab algn="l" pos="787320"/>
                <a:tab algn="l" pos="1244520"/>
                <a:tab algn="l" pos="1701720"/>
                <a:tab algn="l" pos="2158920"/>
                <a:tab algn="l" pos="2616120"/>
                <a:tab algn="l" pos="3073320"/>
                <a:tab algn="l" pos="3530520"/>
                <a:tab algn="l" pos="3987720"/>
                <a:tab algn="l" pos="4444920"/>
                <a:tab algn="l" pos="4902120"/>
                <a:tab algn="l" pos="5359320"/>
                <a:tab algn="l" pos="5816520"/>
                <a:tab algn="l" pos="6273720"/>
                <a:tab algn="l" pos="6730920"/>
                <a:tab algn="l" pos="7188120"/>
                <a:tab algn="l" pos="7645320"/>
                <a:tab algn="l" pos="8102520"/>
                <a:tab algn="l" pos="8559720"/>
                <a:tab algn="l" pos="9016920"/>
                <a:tab algn="l" pos="9474120"/>
                <a:tab algn="l" pos="9601200"/>
                <a:tab algn="l" pos="10058400"/>
                <a:tab algn="l" pos="10515600"/>
              </a:tabLst>
            </a:pPr>
            <a:r>
              <a:rPr b="0" lang="en-US" sz="1600" spc="-1" strike="noStrike">
                <a:solidFill>
                  <a:srgbClr val="000000"/>
                </a:solidFill>
                <a:latin typeface="Times New Roman"/>
                <a:ea typeface="ＭＳ Ｐゴシック"/>
              </a:rPr>
              <a:t>If clause can be used to guard the parallel region</a:t>
            </a:r>
            <a:endParaRPr b="0" lang="fr-CH" sz="1600" spc="-1" strike="noStrike">
              <a:latin typeface="Arial"/>
            </a:endParaRPr>
          </a:p>
        </p:txBody>
      </p:sp>
      <p:pic>
        <p:nvPicPr>
          <p:cNvPr id="394" name="Picture 6" descr=""/>
          <p:cNvPicPr/>
          <p:nvPr/>
        </p:nvPicPr>
        <p:blipFill>
          <a:blip r:embed="rId1"/>
          <a:stretch/>
        </p:blipFill>
        <p:spPr>
          <a:xfrm>
            <a:off x="6408000" y="1341360"/>
            <a:ext cx="2247840" cy="387144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9"/>
          <p:cNvSpPr/>
          <p:nvPr/>
        </p:nvSpPr>
        <p:spPr>
          <a:xfrm>
            <a:off x="354600" y="226440"/>
            <a:ext cx="9352080" cy="71100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OpenMP: General Code Structure</a:t>
            </a:r>
            <a:endParaRPr b="0" lang="fr-CH" sz="2700" spc="-1" strike="noStrike">
              <a:latin typeface="Arial"/>
            </a:endParaRPr>
          </a:p>
        </p:txBody>
      </p:sp>
      <p:sp>
        <p:nvSpPr>
          <p:cNvPr id="396" name=""/>
          <p:cNvSpPr/>
          <p:nvPr/>
        </p:nvSpPr>
        <p:spPr>
          <a:xfrm>
            <a:off x="2412000" y="1368000"/>
            <a:ext cx="5655600" cy="382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fr-CH" sz="1400" spc="-1" strike="noStrike">
                <a:solidFill>
                  <a:srgbClr val="ff0000"/>
                </a:solidFill>
                <a:latin typeface="Times New Roman"/>
                <a:ea typeface="DejaVu Sans"/>
              </a:rPr>
              <a:t>#include &lt;omp.h&gt;</a:t>
            </a:r>
            <a:endParaRPr b="0" lang="fr-CH" sz="1400" spc="-1" strike="noStrike">
              <a:latin typeface="Arial"/>
            </a:endParaRPr>
          </a:p>
          <a:p>
            <a:pPr>
              <a:lnSpc>
                <a:spcPct val="100000"/>
              </a:lnSpc>
              <a:buNone/>
            </a:pP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main () </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a:t>
            </a:r>
            <a:endParaRPr b="0" lang="fr-CH" sz="1400" spc="-1" strike="noStrike">
              <a:latin typeface="Arial"/>
            </a:endParaRPr>
          </a:p>
          <a:p>
            <a:pPr marL="360000">
              <a:lnSpc>
                <a:spcPct val="100000"/>
              </a:lnSpc>
              <a:buNone/>
            </a:pPr>
            <a:r>
              <a:rPr b="0" lang="fr-CH" sz="1400" spc="-1" strike="noStrike">
                <a:solidFill>
                  <a:srgbClr val="000000"/>
                </a:solidFill>
                <a:latin typeface="Times New Roman"/>
                <a:ea typeface="DejaVu Sans"/>
              </a:rPr>
              <a:t>int var1, var2, var3;</a:t>
            </a:r>
            <a:endParaRPr b="0" lang="fr-CH" sz="1400" spc="-1" strike="noStrike">
              <a:latin typeface="Arial"/>
            </a:endParaRPr>
          </a:p>
          <a:p>
            <a:pPr marL="360000">
              <a:lnSpc>
                <a:spcPct val="100000"/>
              </a:lnSpc>
              <a:buNone/>
            </a:pPr>
            <a:r>
              <a:rPr b="0" lang="fr-CH" sz="1400" spc="-1" strike="noStrike">
                <a:solidFill>
                  <a:srgbClr val="808080"/>
                </a:solidFill>
                <a:latin typeface="Times New Roman"/>
                <a:ea typeface="DejaVu Sans"/>
              </a:rPr>
              <a:t>//</a:t>
            </a:r>
            <a:r>
              <a:rPr b="0" lang="en-US" sz="1400" spc="-1" strike="noStrike">
                <a:solidFill>
                  <a:srgbClr val="808080"/>
                </a:solidFill>
                <a:latin typeface="Times New Roman"/>
                <a:ea typeface="DejaVu Sans"/>
              </a:rPr>
              <a:t>serial</a:t>
            </a:r>
            <a:r>
              <a:rPr b="0" lang="fr-CH" sz="1400" spc="-1" strike="noStrike">
                <a:solidFill>
                  <a:srgbClr val="808080"/>
                </a:solidFill>
                <a:latin typeface="Times New Roman"/>
                <a:ea typeface="DejaVu Sans"/>
              </a:rPr>
              <a:t> code</a:t>
            </a:r>
            <a:endParaRPr b="0" lang="fr-CH" sz="1400" spc="-1" strike="noStrike">
              <a:latin typeface="Arial"/>
            </a:endParaRPr>
          </a:p>
          <a:p>
            <a:pPr marL="360000">
              <a:lnSpc>
                <a:spcPct val="100000"/>
              </a:lnSpc>
              <a:buNone/>
            </a:pPr>
            <a:endParaRPr b="0" lang="fr-CH" sz="1400" spc="-1" strike="noStrike">
              <a:latin typeface="Arial"/>
            </a:endParaRPr>
          </a:p>
          <a:p>
            <a:pPr marL="360000">
              <a:lnSpc>
                <a:spcPct val="100000"/>
              </a:lnSpc>
              <a:buNone/>
            </a:pPr>
            <a:r>
              <a:rPr b="0" lang="fr-CH" sz="1400" spc="-1" strike="noStrike">
                <a:solidFill>
                  <a:srgbClr val="808080"/>
                </a:solidFill>
                <a:latin typeface="Times New Roman"/>
                <a:ea typeface="Microsoft YaHei"/>
              </a:rPr>
              <a:t>//</a:t>
            </a:r>
            <a:r>
              <a:rPr b="0" lang="en-US" sz="1400" spc="-1" strike="noStrike">
                <a:solidFill>
                  <a:srgbClr val="808080"/>
                </a:solidFill>
                <a:latin typeface="Times New Roman"/>
                <a:ea typeface="Microsoft YaHei"/>
              </a:rPr>
              <a:t>start</a:t>
            </a:r>
            <a:r>
              <a:rPr b="0" lang="fr-CH" sz="1400" spc="-1" strike="noStrike">
                <a:solidFill>
                  <a:srgbClr val="808080"/>
                </a:solidFill>
                <a:latin typeface="Times New Roman"/>
                <a:ea typeface="Microsoft YaHei"/>
              </a:rPr>
              <a:t> of a </a:t>
            </a:r>
            <a:r>
              <a:rPr b="0" lang="en-US" sz="1400" spc="-1" strike="noStrike">
                <a:solidFill>
                  <a:srgbClr val="808080"/>
                </a:solidFill>
                <a:latin typeface="Times New Roman"/>
                <a:ea typeface="Microsoft YaHei"/>
              </a:rPr>
              <a:t>parallel</a:t>
            </a:r>
            <a:r>
              <a:rPr b="0" lang="fr-CH" sz="1400" spc="-1" strike="noStrike">
                <a:solidFill>
                  <a:srgbClr val="808080"/>
                </a:solidFill>
                <a:latin typeface="Times New Roman"/>
                <a:ea typeface="Microsoft YaHei"/>
              </a:rPr>
              <a:t> </a:t>
            </a:r>
            <a:r>
              <a:rPr b="0" lang="en-US" sz="1400" spc="-1" strike="noStrike">
                <a:solidFill>
                  <a:srgbClr val="808080"/>
                </a:solidFill>
                <a:latin typeface="Times New Roman"/>
                <a:ea typeface="Microsoft YaHei"/>
              </a:rPr>
              <a:t>region</a:t>
            </a:r>
            <a:endParaRPr b="0" lang="fr-CH" sz="1400" spc="-1" strike="noStrike">
              <a:latin typeface="Arial"/>
            </a:endParaRPr>
          </a:p>
          <a:p>
            <a:pPr marL="360000">
              <a:lnSpc>
                <a:spcPct val="100000"/>
              </a:lnSpc>
              <a:buNone/>
            </a:pPr>
            <a:r>
              <a:rPr b="1" lang="fr-CH" sz="1400" spc="-1" strike="noStrike">
                <a:solidFill>
                  <a:srgbClr val="ff0000"/>
                </a:solidFill>
                <a:latin typeface="Times New Roman"/>
                <a:ea typeface="Microsoft YaHei"/>
              </a:rPr>
              <a:t>#pragma omp parallel private(var1, var2) shared(var3)</a:t>
            </a:r>
            <a:endParaRPr b="0" lang="fr-CH" sz="1400" spc="-1" strike="noStrike">
              <a:latin typeface="Arial"/>
            </a:endParaRPr>
          </a:p>
          <a:p>
            <a:pPr marL="360000">
              <a:lnSpc>
                <a:spcPct val="100000"/>
              </a:lnSpc>
              <a:buNone/>
            </a:pPr>
            <a:r>
              <a:rPr b="0" lang="fr-CH" sz="1400" spc="-1" strike="noStrike">
                <a:solidFill>
                  <a:srgbClr val="000000"/>
                </a:solidFill>
                <a:latin typeface="Times New Roman"/>
                <a:ea typeface="Microsoft YaHei"/>
              </a:rPr>
              <a:t>{...}</a:t>
            </a:r>
            <a:endParaRPr b="0" lang="fr-CH" sz="1400" spc="-1" strike="noStrike">
              <a:latin typeface="Arial"/>
            </a:endParaRPr>
          </a:p>
          <a:p>
            <a:pPr marL="360000">
              <a:lnSpc>
                <a:spcPct val="100000"/>
              </a:lnSpc>
              <a:buNone/>
            </a:pPr>
            <a:endParaRPr b="0" lang="fr-CH" sz="1400" spc="-1" strike="noStrike">
              <a:latin typeface="Arial"/>
            </a:endParaRPr>
          </a:p>
          <a:p>
            <a:pPr marL="360000">
              <a:lnSpc>
                <a:spcPct val="100000"/>
              </a:lnSpc>
              <a:buNone/>
            </a:pPr>
            <a:r>
              <a:rPr b="0" lang="fr-CH" sz="1400" spc="-1" strike="noStrike">
                <a:solidFill>
                  <a:srgbClr val="808080"/>
                </a:solidFill>
                <a:latin typeface="Times New Roman"/>
                <a:ea typeface="Microsoft YaHei"/>
              </a:rPr>
              <a:t>//more </a:t>
            </a:r>
            <a:r>
              <a:rPr b="0" lang="en-US" sz="1400" spc="-1" strike="noStrike">
                <a:solidFill>
                  <a:srgbClr val="808080"/>
                </a:solidFill>
                <a:latin typeface="Times New Roman"/>
                <a:ea typeface="Microsoft YaHei"/>
              </a:rPr>
              <a:t>serial</a:t>
            </a:r>
            <a:r>
              <a:rPr b="0" lang="fr-CH" sz="1400" spc="-1" strike="noStrike">
                <a:solidFill>
                  <a:srgbClr val="808080"/>
                </a:solidFill>
                <a:latin typeface="Times New Roman"/>
                <a:ea typeface="Microsoft YaHei"/>
              </a:rPr>
              <a:t> code</a:t>
            </a:r>
            <a:endParaRPr b="0" lang="fr-CH" sz="1400" spc="-1" strike="noStrike">
              <a:latin typeface="Arial"/>
            </a:endParaRPr>
          </a:p>
          <a:p>
            <a:pPr marL="360000">
              <a:lnSpc>
                <a:spcPct val="100000"/>
              </a:lnSpc>
              <a:buNone/>
            </a:pPr>
            <a:r>
              <a:rPr b="0" lang="fr-CH" sz="1400" spc="-1" strike="noStrike">
                <a:solidFill>
                  <a:srgbClr val="000000"/>
                </a:solidFill>
                <a:latin typeface="Times New Roman"/>
                <a:ea typeface="Microsoft YaHei"/>
              </a:rPr>
              <a:t>{...}</a:t>
            </a:r>
            <a:endParaRPr b="0" lang="fr-CH" sz="1400" spc="-1" strike="noStrike">
              <a:latin typeface="Arial"/>
            </a:endParaRPr>
          </a:p>
          <a:p>
            <a:pPr marL="360000">
              <a:lnSpc>
                <a:spcPct val="100000"/>
              </a:lnSpc>
              <a:buNone/>
            </a:pPr>
            <a:endParaRPr b="0" lang="fr-CH" sz="1400" spc="-1" strike="noStrike">
              <a:latin typeface="Arial"/>
            </a:endParaRPr>
          </a:p>
          <a:p>
            <a:pPr marL="360000">
              <a:lnSpc>
                <a:spcPct val="100000"/>
              </a:lnSpc>
              <a:buNone/>
            </a:pPr>
            <a:r>
              <a:rPr b="0" lang="en-US" sz="1400" spc="-1" strike="noStrike">
                <a:solidFill>
                  <a:srgbClr val="808080"/>
                </a:solidFill>
                <a:latin typeface="Times New Roman"/>
                <a:ea typeface="Microsoft YaHei"/>
              </a:rPr>
              <a:t>//another parallel region</a:t>
            </a:r>
            <a:endParaRPr b="0" lang="fr-CH" sz="1400" spc="-1" strike="noStrike">
              <a:latin typeface="Arial"/>
            </a:endParaRPr>
          </a:p>
          <a:p>
            <a:pPr marL="360000">
              <a:lnSpc>
                <a:spcPct val="100000"/>
              </a:lnSpc>
              <a:buNone/>
            </a:pPr>
            <a:r>
              <a:rPr b="1" lang="fr-CH" sz="1400" spc="-1" strike="noStrike">
                <a:solidFill>
                  <a:srgbClr val="ff0000"/>
                </a:solidFill>
                <a:latin typeface="Times New Roman"/>
                <a:ea typeface="Microsoft YaHei"/>
              </a:rPr>
              <a:t>#pragma omp parallel</a:t>
            </a:r>
            <a:endParaRPr b="0" lang="fr-CH" sz="1400" spc="-1" strike="noStrike">
              <a:latin typeface="Arial"/>
            </a:endParaRPr>
          </a:p>
          <a:p>
            <a:pPr marL="360000">
              <a:lnSpc>
                <a:spcPct val="100000"/>
              </a:lnSpc>
              <a:buNone/>
            </a:pPr>
            <a:r>
              <a:rPr b="0" lang="fr-CH" sz="1400" spc="-1" strike="noStrike">
                <a:solidFill>
                  <a:srgbClr val="000000"/>
                </a:solidFill>
                <a:latin typeface="Times New Roman"/>
                <a:ea typeface="Microsoft YaHei"/>
              </a:rPr>
              <a:t>{…}</a:t>
            </a:r>
            <a:endParaRPr b="0" lang="fr-CH" sz="1400" spc="-1" strike="noStrike">
              <a:latin typeface="Arial"/>
            </a:endParaRPr>
          </a:p>
          <a:p>
            <a:pPr marL="360000">
              <a:lnSpc>
                <a:spcPct val="100000"/>
              </a:lnSpc>
              <a:buNone/>
            </a:pPr>
            <a:r>
              <a:rPr b="0" lang="fr-CH" sz="1400" spc="-1" strike="noStrike">
                <a:solidFill>
                  <a:srgbClr val="000000"/>
                </a:solidFill>
                <a:latin typeface="Times New Roman"/>
                <a:ea typeface="Microsoft YaHei"/>
              </a:rPr>
              <a:t>}</a:t>
            </a:r>
            <a:endParaRPr b="0" lang="fr-CH" sz="1400" spc="-1" strike="noStrike">
              <a:latin typeface="Arial"/>
            </a:endParaRPr>
          </a:p>
        </p:txBody>
      </p:sp>
      <p:pic>
        <p:nvPicPr>
          <p:cNvPr id="397" name="Section-Cubes- 4" descr=""/>
          <p:cNvPicPr/>
          <p:nvPr/>
        </p:nvPicPr>
        <p:blipFill>
          <a:blip r:embed="rId1"/>
          <a:stretch/>
        </p:blipFill>
        <p:spPr>
          <a:xfrm>
            <a:off x="8784720" y="4135320"/>
            <a:ext cx="1188720" cy="1153440"/>
          </a:xfrm>
          <a:prstGeom prst="rect">
            <a:avLst/>
          </a:prstGeom>
          <a:ln w="0">
            <a:noFill/>
          </a:ln>
          <a:effectLst>
            <a:outerShdw blurRad="0" dir="2700000" dist="101823" rotWithShape="0">
              <a:srgbClr val="d0d0d0"/>
            </a:outerShdw>
          </a:effectLst>
        </p:spPr>
      </p:pic>
      <p:pic>
        <p:nvPicPr>
          <p:cNvPr id="398" name="" descr=""/>
          <p:cNvPicPr/>
          <p:nvPr/>
        </p:nvPicPr>
        <p:blipFill>
          <a:blip r:embed="rId2"/>
          <a:stretch/>
        </p:blipFill>
        <p:spPr>
          <a:xfrm>
            <a:off x="144000" y="3394800"/>
            <a:ext cx="2337840" cy="1643400"/>
          </a:xfrm>
          <a:prstGeom prst="rect">
            <a:avLst/>
          </a:prstGeom>
          <a:ln w="10800">
            <a:noFill/>
          </a:ln>
        </p:spPr>
      </p:pic>
      <p:pic>
        <p:nvPicPr>
          <p:cNvPr id="399" name="" descr=""/>
          <p:cNvPicPr/>
          <p:nvPr/>
        </p:nvPicPr>
        <p:blipFill>
          <a:blip r:embed="rId3"/>
          <a:stretch/>
        </p:blipFill>
        <p:spPr>
          <a:xfrm>
            <a:off x="8961480" y="109080"/>
            <a:ext cx="954360" cy="954360"/>
          </a:xfrm>
          <a:prstGeom prst="rect">
            <a:avLst/>
          </a:prstGeom>
          <a:ln w="0">
            <a:noFill/>
          </a:ln>
        </p:spPr>
      </p:pic>
      <p:pic>
        <p:nvPicPr>
          <p:cNvPr id="400" name="" descr=""/>
          <p:cNvPicPr/>
          <p:nvPr/>
        </p:nvPicPr>
        <p:blipFill>
          <a:blip r:embed="rId4"/>
          <a:stretch/>
        </p:blipFill>
        <p:spPr>
          <a:xfrm>
            <a:off x="8961480" y="109080"/>
            <a:ext cx="954360" cy="954360"/>
          </a:xfrm>
          <a:prstGeom prst="rect">
            <a:avLst/>
          </a:prstGeom>
          <a:ln w="0">
            <a:noFill/>
          </a:ln>
        </p:spPr>
      </p:pic>
      <p:pic>
        <p:nvPicPr>
          <p:cNvPr id="401" name="" descr=""/>
          <p:cNvPicPr/>
          <p:nvPr/>
        </p:nvPicPr>
        <p:blipFill>
          <a:blip r:embed="rId5"/>
          <a:stretch/>
        </p:blipFill>
        <p:spPr>
          <a:xfrm>
            <a:off x="180360" y="1562040"/>
            <a:ext cx="1438920" cy="95724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Constructs</a:t>
            </a:r>
            <a:endParaRPr b="0" lang="fr-CH" sz="2700" spc="-1" strike="noStrike">
              <a:latin typeface="Arial"/>
            </a:endParaRPr>
          </a:p>
        </p:txBody>
      </p:sp>
      <p:pic>
        <p:nvPicPr>
          <p:cNvPr id="403" name="" descr=""/>
          <p:cNvPicPr/>
          <p:nvPr/>
        </p:nvPicPr>
        <p:blipFill>
          <a:blip r:embed="rId1"/>
          <a:stretch/>
        </p:blipFill>
        <p:spPr>
          <a:xfrm>
            <a:off x="8960760" y="108360"/>
            <a:ext cx="955800" cy="955800"/>
          </a:xfrm>
          <a:prstGeom prst="rect">
            <a:avLst/>
          </a:prstGeom>
          <a:ln w="0">
            <a:noFill/>
          </a:ln>
        </p:spPr>
      </p:pic>
      <p:pic>
        <p:nvPicPr>
          <p:cNvPr id="404" name="" descr=""/>
          <p:cNvPicPr/>
          <p:nvPr/>
        </p:nvPicPr>
        <p:blipFill>
          <a:blip r:embed="rId2"/>
          <a:stretch/>
        </p:blipFill>
        <p:spPr>
          <a:xfrm>
            <a:off x="3024360" y="2826720"/>
            <a:ext cx="5698080" cy="2040120"/>
          </a:xfrm>
          <a:prstGeom prst="rect">
            <a:avLst/>
          </a:prstGeom>
          <a:ln w="0">
            <a:noFill/>
          </a:ln>
        </p:spPr>
      </p:pic>
      <p:sp>
        <p:nvSpPr>
          <p:cNvPr id="405" name=""/>
          <p:cNvSpPr/>
          <p:nvPr/>
        </p:nvSpPr>
        <p:spPr>
          <a:xfrm>
            <a:off x="900000" y="1708200"/>
            <a:ext cx="6152400" cy="1109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fr-CH" sz="1600" spc="-1" strike="noStrike">
                <a:solidFill>
                  <a:srgbClr val="000000"/>
                </a:solidFill>
                <a:latin typeface="Times New Roman"/>
                <a:ea typeface="DejaVu Sans"/>
              </a:rPr>
              <a:t>Parallel region</a:t>
            </a:r>
            <a:endParaRPr b="0" lang="fr-CH" sz="1600" spc="-1" strike="noStrike">
              <a:latin typeface="Arial"/>
            </a:endParaRPr>
          </a:p>
          <a:p>
            <a:pPr>
              <a:lnSpc>
                <a:spcPct val="100000"/>
              </a:lnSpc>
              <a:buNone/>
            </a:pPr>
            <a:r>
              <a:rPr b="0" lang="en-US"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Thread creates team, and becomes master (id 0)</a:t>
            </a:r>
            <a:endParaRPr b="0" lang="fr-CH" sz="1600" spc="-1" strike="noStrike">
              <a:latin typeface="Arial"/>
            </a:endParaRPr>
          </a:p>
          <a:p>
            <a:pPr>
              <a:lnSpc>
                <a:spcPct val="100000"/>
              </a:lnSpc>
              <a:buNone/>
            </a:pPr>
            <a:r>
              <a:rPr b="0" lang="en-US"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All threads run code after</a:t>
            </a:r>
            <a:endParaRPr b="0" lang="fr-CH" sz="1600" spc="-1" strike="noStrike">
              <a:latin typeface="Arial"/>
            </a:endParaRPr>
          </a:p>
          <a:p>
            <a:pPr>
              <a:lnSpc>
                <a:spcPct val="100000"/>
              </a:lnSpc>
              <a:buNone/>
            </a:pPr>
            <a:r>
              <a:rPr b="0" lang="en-US"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Barrier at end of parallel section</a:t>
            </a:r>
            <a:endParaRPr b="0" lang="fr-CH" sz="1600" spc="-1" strike="noStrike">
              <a:latin typeface="Arial"/>
            </a:endParaRPr>
          </a:p>
        </p:txBody>
      </p:sp>
      <p:pic>
        <p:nvPicPr>
          <p:cNvPr id="406" name="" descr=""/>
          <p:cNvPicPr/>
          <p:nvPr/>
        </p:nvPicPr>
        <p:blipFill>
          <a:blip r:embed="rId3"/>
          <a:stretch/>
        </p:blipFill>
        <p:spPr>
          <a:xfrm>
            <a:off x="1061280" y="2989440"/>
            <a:ext cx="1637280" cy="1509120"/>
          </a:xfrm>
          <a:prstGeom prst="rect">
            <a:avLst/>
          </a:prstGeom>
          <a:ln w="1080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Parallel Clauses</a:t>
            </a:r>
            <a:endParaRPr b="0" lang="fr-CH" sz="2700" spc="-1" strike="noStrike">
              <a:latin typeface="Arial"/>
            </a:endParaRPr>
          </a:p>
        </p:txBody>
      </p:sp>
      <p:pic>
        <p:nvPicPr>
          <p:cNvPr id="408" name="" descr=""/>
          <p:cNvPicPr/>
          <p:nvPr/>
        </p:nvPicPr>
        <p:blipFill>
          <a:blip r:embed="rId1"/>
          <a:stretch/>
        </p:blipFill>
        <p:spPr>
          <a:xfrm>
            <a:off x="8960760" y="108360"/>
            <a:ext cx="955800" cy="955800"/>
          </a:xfrm>
          <a:prstGeom prst="rect">
            <a:avLst/>
          </a:prstGeom>
          <a:ln w="0">
            <a:noFill/>
          </a:ln>
        </p:spPr>
      </p:pic>
      <p:pic>
        <p:nvPicPr>
          <p:cNvPr id="409" name="" descr=""/>
          <p:cNvPicPr/>
          <p:nvPr/>
        </p:nvPicPr>
        <p:blipFill>
          <a:blip r:embed="rId2"/>
          <a:stretch/>
        </p:blipFill>
        <p:spPr>
          <a:xfrm>
            <a:off x="168480" y="1339560"/>
            <a:ext cx="3426120" cy="275040"/>
          </a:xfrm>
          <a:prstGeom prst="rect">
            <a:avLst/>
          </a:prstGeom>
          <a:ln w="0">
            <a:noFill/>
          </a:ln>
        </p:spPr>
      </p:pic>
      <p:pic>
        <p:nvPicPr>
          <p:cNvPr id="410" name="" descr=""/>
          <p:cNvPicPr/>
          <p:nvPr/>
        </p:nvPicPr>
        <p:blipFill>
          <a:blip r:embed="rId3"/>
          <a:stretch/>
        </p:blipFill>
        <p:spPr>
          <a:xfrm>
            <a:off x="3996000" y="1353240"/>
            <a:ext cx="3437280" cy="297360"/>
          </a:xfrm>
          <a:prstGeom prst="rect">
            <a:avLst/>
          </a:prstGeom>
          <a:ln w="0">
            <a:noFill/>
          </a:ln>
        </p:spPr>
      </p:pic>
      <p:sp>
        <p:nvSpPr>
          <p:cNvPr id="411" name=""/>
          <p:cNvSpPr/>
          <p:nvPr/>
        </p:nvSpPr>
        <p:spPr>
          <a:xfrm>
            <a:off x="180000" y="1584000"/>
            <a:ext cx="2545200" cy="597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Times New Roman"/>
                <a:ea typeface="DejaVu Sans"/>
              </a:rPr>
              <a:t>Only execute in parallel.</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Otherwise serial.</a:t>
            </a:r>
            <a:endParaRPr b="0" lang="fr-CH" sz="1400" spc="-1" strike="noStrike">
              <a:latin typeface="Arial"/>
            </a:endParaRPr>
          </a:p>
        </p:txBody>
      </p:sp>
      <p:sp>
        <p:nvSpPr>
          <p:cNvPr id="412" name=""/>
          <p:cNvSpPr/>
          <p:nvPr/>
        </p:nvSpPr>
        <p:spPr>
          <a:xfrm>
            <a:off x="4032000" y="1626840"/>
            <a:ext cx="5934600" cy="1067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400" spc="-1" strike="noStrike">
                <a:solidFill>
                  <a:srgbClr val="000000"/>
                </a:solidFill>
                <a:latin typeface="Times New Roman"/>
                <a:ea typeface="DejaVu Sans"/>
              </a:rPr>
              <a:t>Data local to thread.</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Value are</a:t>
            </a:r>
            <a:r>
              <a:rPr b="0" lang="fr-CH" sz="1400" spc="-1" strike="noStrike">
                <a:solidFill>
                  <a:srgbClr val="c9211e"/>
                </a:solidFill>
                <a:latin typeface="Times New Roman"/>
                <a:ea typeface="DejaVu Sans"/>
              </a:rPr>
              <a:t> not guaranted to be defined on exit</a:t>
            </a:r>
            <a:r>
              <a:rPr b="0" lang="fr-CH" sz="1400" spc="-1" strike="noStrike">
                <a:solidFill>
                  <a:srgbClr val="000000"/>
                </a:solidFill>
                <a:latin typeface="Times New Roman"/>
                <a:ea typeface="DejaVu Sans"/>
              </a:rPr>
              <a:t> (even if defined before)</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No storage associated with original object</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	</a:t>
            </a:r>
            <a:r>
              <a:rPr b="0" i="1" lang="fr-CH" sz="1400" spc="-1" strike="noStrike">
                <a:solidFill>
                  <a:srgbClr val="000000"/>
                </a:solidFill>
                <a:latin typeface="Times New Roman"/>
                <a:ea typeface="DejaVu Sans"/>
              </a:rPr>
              <a:t>Use firstprivate and/or lastprivate clause to override</a:t>
            </a:r>
            <a:endParaRPr b="0" lang="fr-CH" sz="1400" spc="-1" strike="noStrike">
              <a:latin typeface="Arial"/>
            </a:endParaRPr>
          </a:p>
        </p:txBody>
      </p:sp>
      <p:pic>
        <p:nvPicPr>
          <p:cNvPr id="413" name="" descr=""/>
          <p:cNvPicPr/>
          <p:nvPr/>
        </p:nvPicPr>
        <p:blipFill>
          <a:blip r:embed="rId4"/>
          <a:stretch/>
        </p:blipFill>
        <p:spPr>
          <a:xfrm>
            <a:off x="2111040" y="2885760"/>
            <a:ext cx="3463560" cy="276840"/>
          </a:xfrm>
          <a:prstGeom prst="rect">
            <a:avLst/>
          </a:prstGeom>
          <a:ln w="0">
            <a:noFill/>
          </a:ln>
        </p:spPr>
      </p:pic>
      <p:sp>
        <p:nvSpPr>
          <p:cNvPr id="414" name=""/>
          <p:cNvSpPr/>
          <p:nvPr/>
        </p:nvSpPr>
        <p:spPr>
          <a:xfrm>
            <a:off x="2153160" y="3168000"/>
            <a:ext cx="7237440" cy="597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400" spc="-1" strike="noStrike">
                <a:solidFill>
                  <a:srgbClr val="000000"/>
                </a:solidFill>
                <a:latin typeface="Times New Roman"/>
                <a:ea typeface="DejaVu Sans"/>
              </a:rPr>
              <a:t>Variables in list are </a:t>
            </a:r>
            <a:r>
              <a:rPr b="0" lang="en-US" sz="1400" spc="-1" strike="noStrike">
                <a:solidFill>
                  <a:srgbClr val="000000"/>
                </a:solidFill>
                <a:latin typeface="Times New Roman"/>
                <a:ea typeface="DejaVu Sans"/>
              </a:rPr>
              <a:t>private.</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Initialized with the value the variable had before entering the construct.</a:t>
            </a:r>
            <a:endParaRPr b="0" lang="fr-CH" sz="1400" spc="-1" strike="noStrike">
              <a:latin typeface="Arial"/>
            </a:endParaRPr>
          </a:p>
        </p:txBody>
      </p:sp>
      <p:pic>
        <p:nvPicPr>
          <p:cNvPr id="415" name="" descr=""/>
          <p:cNvPicPr/>
          <p:nvPr/>
        </p:nvPicPr>
        <p:blipFill>
          <a:blip r:embed="rId5"/>
          <a:stretch/>
        </p:blipFill>
        <p:spPr>
          <a:xfrm>
            <a:off x="2088000" y="3852000"/>
            <a:ext cx="3491280" cy="332280"/>
          </a:xfrm>
          <a:prstGeom prst="rect">
            <a:avLst/>
          </a:prstGeom>
          <a:ln w="0">
            <a:noFill/>
          </a:ln>
        </p:spPr>
      </p:pic>
      <p:sp>
        <p:nvSpPr>
          <p:cNvPr id="416" name=""/>
          <p:cNvSpPr/>
          <p:nvPr/>
        </p:nvSpPr>
        <p:spPr>
          <a:xfrm>
            <a:off x="2160000" y="4181400"/>
            <a:ext cx="7302600" cy="853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Times New Roman"/>
                <a:ea typeface="DejaVu Sans"/>
              </a:rPr>
              <a:t>Only in for loops</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Variables in </a:t>
            </a:r>
            <a:r>
              <a:rPr b="0" lang="en-US" sz="1400" spc="-1" strike="noStrike">
                <a:solidFill>
                  <a:srgbClr val="000000"/>
                </a:solidFill>
                <a:latin typeface="Times New Roman"/>
                <a:ea typeface="DejaVu Sans"/>
              </a:rPr>
              <a:t>list</a:t>
            </a:r>
            <a:r>
              <a:rPr b="0" lang="fr-CH" sz="1400" spc="-1" strike="noStrike">
                <a:solidFill>
                  <a:srgbClr val="000000"/>
                </a:solidFill>
                <a:latin typeface="Times New Roman"/>
                <a:ea typeface="DejaVu Sans"/>
              </a:rPr>
              <a:t> are </a:t>
            </a:r>
            <a:r>
              <a:rPr b="0" lang="en-US" sz="1400" spc="-1" strike="noStrike">
                <a:solidFill>
                  <a:srgbClr val="000000"/>
                </a:solidFill>
                <a:latin typeface="Times New Roman"/>
                <a:ea typeface="DejaVu Sans"/>
              </a:rPr>
              <a:t>private.</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The thread that executes the sequentially last iteration updates the value of the variables in the list.</a:t>
            </a:r>
            <a:endParaRPr b="0" lang="fr-CH" sz="1400" spc="-1" strike="noStrike">
              <a:latin typeface="Arial"/>
            </a:endParaRPr>
          </a:p>
        </p:txBody>
      </p:sp>
      <p:pic>
        <p:nvPicPr>
          <p:cNvPr id="417" name="" descr=""/>
          <p:cNvPicPr/>
          <p:nvPr/>
        </p:nvPicPr>
        <p:blipFill>
          <a:blip r:embed="rId6"/>
          <a:stretch/>
        </p:blipFill>
        <p:spPr>
          <a:xfrm>
            <a:off x="180000" y="2989440"/>
            <a:ext cx="1637280" cy="1509120"/>
          </a:xfrm>
          <a:prstGeom prst="rect">
            <a:avLst/>
          </a:prstGeom>
          <a:ln w="1080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Parallel Clauses</a:t>
            </a:r>
            <a:endParaRPr b="0" lang="fr-CH" sz="2700" spc="-1" strike="noStrike">
              <a:latin typeface="Arial"/>
            </a:endParaRPr>
          </a:p>
        </p:txBody>
      </p:sp>
      <p:pic>
        <p:nvPicPr>
          <p:cNvPr id="419" name="" descr=""/>
          <p:cNvPicPr/>
          <p:nvPr/>
        </p:nvPicPr>
        <p:blipFill>
          <a:blip r:embed="rId1"/>
          <a:stretch/>
        </p:blipFill>
        <p:spPr>
          <a:xfrm>
            <a:off x="8960760" y="108360"/>
            <a:ext cx="955800" cy="955800"/>
          </a:xfrm>
          <a:prstGeom prst="rect">
            <a:avLst/>
          </a:prstGeom>
          <a:ln w="0">
            <a:noFill/>
          </a:ln>
        </p:spPr>
      </p:pic>
      <p:pic>
        <p:nvPicPr>
          <p:cNvPr id="420" name="" descr=""/>
          <p:cNvPicPr/>
          <p:nvPr/>
        </p:nvPicPr>
        <p:blipFill>
          <a:blip r:embed="rId2"/>
          <a:stretch/>
        </p:blipFill>
        <p:spPr>
          <a:xfrm>
            <a:off x="2818440" y="1618200"/>
            <a:ext cx="3836160" cy="356400"/>
          </a:xfrm>
          <a:prstGeom prst="rect">
            <a:avLst/>
          </a:prstGeom>
          <a:ln w="0">
            <a:noFill/>
          </a:ln>
        </p:spPr>
      </p:pic>
      <p:pic>
        <p:nvPicPr>
          <p:cNvPr id="421" name="" descr=""/>
          <p:cNvPicPr/>
          <p:nvPr/>
        </p:nvPicPr>
        <p:blipFill>
          <a:blip r:embed="rId3"/>
          <a:stretch/>
        </p:blipFill>
        <p:spPr>
          <a:xfrm>
            <a:off x="2880000" y="3683520"/>
            <a:ext cx="3879000" cy="307080"/>
          </a:xfrm>
          <a:prstGeom prst="rect">
            <a:avLst/>
          </a:prstGeom>
          <a:ln w="0">
            <a:noFill/>
          </a:ln>
        </p:spPr>
      </p:pic>
      <p:sp>
        <p:nvSpPr>
          <p:cNvPr id="422" name=""/>
          <p:cNvSpPr/>
          <p:nvPr/>
        </p:nvSpPr>
        <p:spPr>
          <a:xfrm>
            <a:off x="2880000" y="1973520"/>
            <a:ext cx="5928480" cy="1621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Times New Roman"/>
                <a:ea typeface="DejaVu Sans"/>
              </a:rPr>
              <a:t>Data is accessible by all threads in team.</a:t>
            </a:r>
            <a:endParaRPr b="0" lang="fr-CH" sz="1600" spc="-1" strike="noStrike">
              <a:latin typeface="Arial"/>
            </a:endParaRPr>
          </a:p>
          <a:p>
            <a:pPr>
              <a:lnSpc>
                <a:spcPct val="100000"/>
              </a:lnSpc>
              <a:buNone/>
            </a:pPr>
            <a:r>
              <a:rPr b="0" lang="en-US" sz="1600" spc="-1" strike="noStrike">
                <a:solidFill>
                  <a:srgbClr val="000000"/>
                </a:solidFill>
                <a:latin typeface="Times New Roman"/>
                <a:ea typeface="DejaVu Sans"/>
              </a:rPr>
              <a:t>All</a:t>
            </a:r>
            <a:r>
              <a:rPr b="0" lang="fr-CH" sz="1600" spc="-1" strike="noStrike">
                <a:solidFill>
                  <a:srgbClr val="000000"/>
                </a:solidFill>
                <a:latin typeface="Times New Roman"/>
                <a:ea typeface="DejaVu Sans"/>
              </a:rPr>
              <a:t> threads </a:t>
            </a:r>
            <a:r>
              <a:rPr b="0" lang="en-US" sz="1600" spc="-1" strike="noStrike">
                <a:solidFill>
                  <a:srgbClr val="000000"/>
                </a:solidFill>
                <a:latin typeface="Times New Roman"/>
                <a:ea typeface="DejaVu Sans"/>
              </a:rPr>
              <a:t>access</a:t>
            </a:r>
            <a:r>
              <a:rPr b="0" lang="fr-CH" sz="1600" spc="-1" strike="noStrike">
                <a:solidFill>
                  <a:srgbClr val="000000"/>
                </a:solidFill>
                <a:latin typeface="Times New Roman"/>
                <a:ea typeface="DejaVu Sans"/>
              </a:rPr>
              <a:t> same </a:t>
            </a:r>
            <a:r>
              <a:rPr b="0" lang="en-US" sz="1600" spc="-1" strike="noStrike">
                <a:solidFill>
                  <a:srgbClr val="000000"/>
                </a:solidFill>
                <a:latin typeface="Times New Roman"/>
                <a:ea typeface="DejaVu Sans"/>
              </a:rPr>
              <a:t>address</a:t>
            </a:r>
            <a:r>
              <a:rPr b="0" lang="fr-CH"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space.</a:t>
            </a:r>
            <a:endParaRPr b="0" lang="fr-CH" sz="1600" spc="-1" strike="noStrike">
              <a:latin typeface="Arial"/>
            </a:endParaRPr>
          </a:p>
          <a:p>
            <a:pPr>
              <a:lnSpc>
                <a:spcPct val="100000"/>
              </a:lnSpc>
              <a:buNone/>
            </a:pPr>
            <a:endParaRPr b="0" lang="fr-CH" sz="1600" spc="-1" strike="noStrike">
              <a:latin typeface="Arial"/>
            </a:endParaRPr>
          </a:p>
          <a:p>
            <a:pPr>
              <a:lnSpc>
                <a:spcPct val="100000"/>
              </a:lnSpc>
              <a:buNone/>
            </a:pPr>
            <a:r>
              <a:rPr b="0" lang="en-US" sz="1600" spc="-1" strike="noStrike">
                <a:solidFill>
                  <a:srgbClr val="c9211e"/>
                </a:solidFill>
                <a:latin typeface="Times New Roman"/>
                <a:ea typeface="DejaVu Sans"/>
              </a:rPr>
              <a:t>Improperly scoped variables are big source of OMP bugs</a:t>
            </a:r>
            <a:endParaRPr b="0" lang="fr-CH" sz="1600" spc="-1" strike="noStrike">
              <a:latin typeface="Arial"/>
            </a:endParaRPr>
          </a:p>
          <a:p>
            <a:pPr>
              <a:lnSpc>
                <a:spcPct val="100000"/>
              </a:lnSpc>
              <a:buNone/>
            </a:pPr>
            <a:r>
              <a:rPr b="0" lang="en-US" sz="1600" spc="-1" strike="noStrike">
                <a:solidFill>
                  <a:srgbClr val="c9211e"/>
                </a:solidFill>
                <a:latin typeface="Times New Roman"/>
                <a:ea typeface="DejaVu Sans"/>
              </a:rPr>
              <a:t>	</a:t>
            </a:r>
            <a:r>
              <a:rPr b="0" lang="en-US" sz="1600" spc="-1" strike="noStrike">
                <a:solidFill>
                  <a:srgbClr val="c9211e"/>
                </a:solidFill>
                <a:latin typeface="Times New Roman"/>
                <a:ea typeface="DejaVu Sans"/>
              </a:rPr>
              <a:t>- Shared when should be private</a:t>
            </a:r>
            <a:endParaRPr b="0" lang="fr-CH" sz="1600" spc="-1" strike="noStrike">
              <a:latin typeface="Arial"/>
            </a:endParaRPr>
          </a:p>
          <a:p>
            <a:pPr>
              <a:lnSpc>
                <a:spcPct val="100000"/>
              </a:lnSpc>
              <a:buNone/>
            </a:pPr>
            <a:r>
              <a:rPr b="0" lang="fr-CH" sz="1600" spc="-1" strike="noStrike">
                <a:solidFill>
                  <a:srgbClr val="c9211e"/>
                </a:solidFill>
                <a:latin typeface="Times New Roman"/>
                <a:ea typeface="DejaVu Sans"/>
              </a:rPr>
              <a:t>	</a:t>
            </a:r>
            <a:r>
              <a:rPr b="0" lang="fr-CH" sz="1600" spc="-1" strike="noStrike">
                <a:solidFill>
                  <a:srgbClr val="c9211e"/>
                </a:solidFill>
                <a:latin typeface="Times New Roman"/>
                <a:ea typeface="DejaVu Sans"/>
              </a:rPr>
              <a:t>- Race condition</a:t>
            </a:r>
            <a:endParaRPr b="0" lang="fr-CH" sz="1600" spc="-1" strike="noStrike">
              <a:latin typeface="Arial"/>
            </a:endParaRPr>
          </a:p>
        </p:txBody>
      </p:sp>
      <p:sp>
        <p:nvSpPr>
          <p:cNvPr id="423" name=""/>
          <p:cNvSpPr/>
          <p:nvPr/>
        </p:nvSpPr>
        <p:spPr>
          <a:xfrm>
            <a:off x="2933640" y="4032000"/>
            <a:ext cx="5772960" cy="34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Times New Roman"/>
                <a:ea typeface="DejaVu Sans"/>
              </a:rPr>
              <a:t>Tip: Safest is to use default (none) and declare by hand.</a:t>
            </a:r>
            <a:endParaRPr b="0" lang="fr-CH" sz="1600" spc="-1" strike="noStrike">
              <a:latin typeface="Arial"/>
            </a:endParaRPr>
          </a:p>
        </p:txBody>
      </p:sp>
      <p:pic>
        <p:nvPicPr>
          <p:cNvPr id="424" name="" descr=""/>
          <p:cNvPicPr/>
          <p:nvPr/>
        </p:nvPicPr>
        <p:blipFill>
          <a:blip r:embed="rId4"/>
          <a:stretch/>
        </p:blipFill>
        <p:spPr>
          <a:xfrm>
            <a:off x="720000" y="2160000"/>
            <a:ext cx="1637280" cy="1509120"/>
          </a:xfrm>
          <a:prstGeom prst="rect">
            <a:avLst/>
          </a:prstGeom>
          <a:ln w="1080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4"/>
          <p:cNvSpPr/>
          <p:nvPr/>
        </p:nvSpPr>
        <p:spPr>
          <a:xfrm>
            <a:off x="354960" y="225720"/>
            <a:ext cx="9352080" cy="71100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OpenMP Barrier </a:t>
            </a:r>
            <a:endParaRPr b="0" lang="fr-CH" sz="2700" spc="-1" strike="noStrike">
              <a:latin typeface="Arial"/>
            </a:endParaRPr>
          </a:p>
        </p:txBody>
      </p:sp>
      <p:pic>
        <p:nvPicPr>
          <p:cNvPr id="426" name="" descr=""/>
          <p:cNvPicPr/>
          <p:nvPr/>
        </p:nvPicPr>
        <p:blipFill>
          <a:blip r:embed="rId1"/>
          <a:stretch/>
        </p:blipFill>
        <p:spPr>
          <a:xfrm>
            <a:off x="72000" y="2316240"/>
            <a:ext cx="1637280" cy="1509120"/>
          </a:xfrm>
          <a:prstGeom prst="rect">
            <a:avLst/>
          </a:prstGeom>
          <a:ln w="10800">
            <a:noFill/>
          </a:ln>
        </p:spPr>
      </p:pic>
      <p:sp>
        <p:nvSpPr>
          <p:cNvPr id="427" name=""/>
          <p:cNvSpPr/>
          <p:nvPr/>
        </p:nvSpPr>
        <p:spPr>
          <a:xfrm>
            <a:off x="1479960" y="2280240"/>
            <a:ext cx="8239680" cy="16232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400" spc="-1" strike="noStrike">
                <a:solidFill>
                  <a:srgbClr val="000000"/>
                </a:solidFill>
                <a:latin typeface="Times New Roman"/>
                <a:ea typeface="DejaVu Sans"/>
              </a:rPr>
              <a:t>When a thread reaches a barrier it only continues after all the threads in the same thread team have reached it</a:t>
            </a:r>
            <a:endParaRPr b="0" lang="fr-CH" sz="1400" spc="-1" strike="noStrike">
              <a:latin typeface="Arial"/>
            </a:endParaRPr>
          </a:p>
          <a:p>
            <a:pPr>
              <a:lnSpc>
                <a:spcPct val="100000"/>
              </a:lnSpc>
              <a:buNone/>
            </a:pPr>
            <a:endParaRPr b="0" lang="fr-CH"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Times New Roman"/>
                <a:ea typeface="DejaVu Sans"/>
              </a:rPr>
              <a:t>Each barrier must be encountered by all threads in a team, or none at all</a:t>
            </a:r>
            <a:endParaRPr b="0" lang="fr-CH" sz="1400" spc="-1" strike="noStrike">
              <a:latin typeface="Arial"/>
            </a:endParaRPr>
          </a:p>
          <a:p>
            <a:pPr>
              <a:lnSpc>
                <a:spcPct val="100000"/>
              </a:lnSpc>
              <a:buNone/>
            </a:pPr>
            <a:endParaRPr b="0" lang="fr-CH"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Times New Roman"/>
                <a:ea typeface="DejaVu Sans"/>
              </a:rPr>
              <a:t>The sequence of work-sharing regions and barrier regions encountered must be same for all threads in team</a:t>
            </a:r>
            <a:endParaRPr b="0" lang="fr-CH" sz="1400" spc="-1" strike="noStrike">
              <a:latin typeface="Arial"/>
            </a:endParaRPr>
          </a:p>
          <a:p>
            <a:pPr>
              <a:lnSpc>
                <a:spcPct val="100000"/>
              </a:lnSpc>
              <a:buNone/>
            </a:pPr>
            <a:endParaRPr b="0" lang="fr-CH"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Times New Roman"/>
                <a:ea typeface="DejaVu Sans"/>
              </a:rPr>
              <a:t>Implicit barrier at the end of: do, parallel, single, workshare</a:t>
            </a:r>
            <a:endParaRPr b="0" lang="fr-CH" sz="14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Caution Race Condition</a:t>
            </a:r>
            <a:endParaRPr b="0" lang="fr-CH" sz="2700" spc="-1" strike="noStrike">
              <a:latin typeface="Arial"/>
            </a:endParaRPr>
          </a:p>
        </p:txBody>
      </p:sp>
      <p:pic>
        <p:nvPicPr>
          <p:cNvPr id="429" name="" descr=""/>
          <p:cNvPicPr/>
          <p:nvPr/>
        </p:nvPicPr>
        <p:blipFill>
          <a:blip r:embed="rId1"/>
          <a:stretch/>
        </p:blipFill>
        <p:spPr>
          <a:xfrm>
            <a:off x="8960760" y="108360"/>
            <a:ext cx="955800" cy="955800"/>
          </a:xfrm>
          <a:prstGeom prst="rect">
            <a:avLst/>
          </a:prstGeom>
          <a:ln w="0">
            <a:noFill/>
          </a:ln>
        </p:spPr>
      </p:pic>
      <p:pic>
        <p:nvPicPr>
          <p:cNvPr id="430" name="" descr=""/>
          <p:cNvPicPr/>
          <p:nvPr/>
        </p:nvPicPr>
        <p:blipFill>
          <a:blip r:embed="rId2"/>
          <a:stretch/>
        </p:blipFill>
        <p:spPr>
          <a:xfrm>
            <a:off x="936000" y="4145760"/>
            <a:ext cx="4259520" cy="852840"/>
          </a:xfrm>
          <a:prstGeom prst="rect">
            <a:avLst/>
          </a:prstGeom>
          <a:ln w="0">
            <a:noFill/>
          </a:ln>
        </p:spPr>
      </p:pic>
      <p:sp>
        <p:nvSpPr>
          <p:cNvPr id="431" name=""/>
          <p:cNvSpPr/>
          <p:nvPr/>
        </p:nvSpPr>
        <p:spPr>
          <a:xfrm>
            <a:off x="1033560" y="2340000"/>
            <a:ext cx="5081040" cy="1365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Times New Roman"/>
                <a:ea typeface="DejaVu Sans"/>
              </a:rPr>
              <a:t>When multiple threads simultaneously read/write</a:t>
            </a:r>
            <a:endParaRPr b="0" lang="fr-CH" sz="1600" spc="-1" strike="noStrike">
              <a:latin typeface="Arial"/>
            </a:endParaRPr>
          </a:p>
          <a:p>
            <a:pPr>
              <a:lnSpc>
                <a:spcPct val="100000"/>
              </a:lnSpc>
              <a:buNone/>
            </a:pPr>
            <a:r>
              <a:rPr b="0" lang="fr-CH" sz="1600" spc="-1" strike="noStrike">
                <a:solidFill>
                  <a:srgbClr val="000000"/>
                </a:solidFill>
                <a:latin typeface="Times New Roman"/>
                <a:ea typeface="DejaVu Sans"/>
              </a:rPr>
              <a:t>Multiple OMP solutions</a:t>
            </a:r>
            <a:endParaRPr b="0" lang="fr-CH" sz="1600" spc="-1" strike="noStrike">
              <a:latin typeface="Arial"/>
            </a:endParaRPr>
          </a:p>
          <a:p>
            <a:pPr>
              <a:lnSpc>
                <a:spcPct val="100000"/>
              </a:lnSpc>
              <a:buNone/>
            </a:pPr>
            <a:r>
              <a:rPr b="0" lang="fr-CH" sz="1600" spc="-1" strike="noStrike">
                <a:solidFill>
                  <a:srgbClr val="000000"/>
                </a:solidFill>
                <a:latin typeface="Times New Roman"/>
                <a:ea typeface="DejaVu Sans"/>
              </a:rPr>
              <a:t>	</a:t>
            </a:r>
            <a:r>
              <a:rPr b="0" lang="fr-CH"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Reduction</a:t>
            </a:r>
            <a:endParaRPr b="0" lang="fr-CH" sz="1600" spc="-1" strike="noStrike">
              <a:latin typeface="Arial"/>
            </a:endParaRPr>
          </a:p>
          <a:p>
            <a:pPr>
              <a:lnSpc>
                <a:spcPct val="100000"/>
              </a:lnSpc>
              <a:buNone/>
            </a:pPr>
            <a:r>
              <a:rPr b="0" lang="fr-CH" sz="1600" spc="-1" strike="noStrike">
                <a:solidFill>
                  <a:srgbClr val="000000"/>
                </a:solidFill>
                <a:latin typeface="Times New Roman"/>
                <a:ea typeface="DejaVu Sans"/>
              </a:rPr>
              <a:t>	</a:t>
            </a:r>
            <a:r>
              <a:rPr b="0" lang="fr-CH"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Atomic</a:t>
            </a:r>
            <a:endParaRPr b="0" lang="fr-CH" sz="1600" spc="-1" strike="noStrike">
              <a:latin typeface="Arial"/>
            </a:endParaRPr>
          </a:p>
          <a:p>
            <a:pPr>
              <a:lnSpc>
                <a:spcPct val="100000"/>
              </a:lnSpc>
              <a:buNone/>
            </a:pPr>
            <a:r>
              <a:rPr b="0" lang="fr-CH" sz="1600" spc="-1" strike="noStrike">
                <a:solidFill>
                  <a:srgbClr val="000000"/>
                </a:solidFill>
                <a:latin typeface="Times New Roman"/>
                <a:ea typeface="DejaVu Sans"/>
              </a:rPr>
              <a:t>	</a:t>
            </a:r>
            <a:r>
              <a:rPr b="0" lang="fr-CH"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Critical</a:t>
            </a:r>
            <a:endParaRPr b="0" lang="fr-CH" sz="1600" spc="-1" strike="noStrike">
              <a:latin typeface="Arial"/>
            </a:endParaRPr>
          </a:p>
        </p:txBody>
      </p:sp>
      <p:pic>
        <p:nvPicPr>
          <p:cNvPr id="432" name="" descr=""/>
          <p:cNvPicPr/>
          <p:nvPr/>
        </p:nvPicPr>
        <p:blipFill>
          <a:blip r:embed="rId3"/>
          <a:stretch/>
        </p:blipFill>
        <p:spPr>
          <a:xfrm>
            <a:off x="5411160" y="1620000"/>
            <a:ext cx="2863440" cy="2772720"/>
          </a:xfrm>
          <a:prstGeom prst="rect">
            <a:avLst/>
          </a:prstGeom>
          <a:ln w="0">
            <a:noFill/>
          </a:ln>
        </p:spPr>
      </p:pic>
      <p:sp>
        <p:nvSpPr>
          <p:cNvPr id="433" name=""/>
          <p:cNvSpPr/>
          <p:nvPr/>
        </p:nvSpPr>
        <p:spPr>
          <a:xfrm>
            <a:off x="6279120" y="4513320"/>
            <a:ext cx="1455480" cy="34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600" spc="-1" strike="noStrike">
                <a:solidFill>
                  <a:srgbClr val="000000"/>
                </a:solidFill>
                <a:latin typeface="Times New Roman"/>
                <a:ea typeface="DejaVu Sans"/>
              </a:rPr>
              <a:t>Should be 3!</a:t>
            </a:r>
            <a:endParaRPr b="0" lang="fr-CH" sz="16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Critical Section</a:t>
            </a:r>
            <a:endParaRPr b="0" lang="fr-CH" sz="2700" spc="-1" strike="noStrike">
              <a:latin typeface="Arial"/>
            </a:endParaRPr>
          </a:p>
        </p:txBody>
      </p:sp>
      <p:pic>
        <p:nvPicPr>
          <p:cNvPr id="435" name="" descr=""/>
          <p:cNvPicPr/>
          <p:nvPr/>
        </p:nvPicPr>
        <p:blipFill>
          <a:blip r:embed="rId1"/>
          <a:stretch/>
        </p:blipFill>
        <p:spPr>
          <a:xfrm>
            <a:off x="8960760" y="108360"/>
            <a:ext cx="955800" cy="955800"/>
          </a:xfrm>
          <a:prstGeom prst="rect">
            <a:avLst/>
          </a:prstGeom>
          <a:ln w="0">
            <a:noFill/>
          </a:ln>
        </p:spPr>
      </p:pic>
      <p:pic>
        <p:nvPicPr>
          <p:cNvPr id="436" name="" descr=""/>
          <p:cNvPicPr/>
          <p:nvPr/>
        </p:nvPicPr>
        <p:blipFill>
          <a:blip r:embed="rId2"/>
          <a:stretch/>
        </p:blipFill>
        <p:spPr>
          <a:xfrm>
            <a:off x="1786320" y="2700000"/>
            <a:ext cx="2528280" cy="908640"/>
          </a:xfrm>
          <a:prstGeom prst="rect">
            <a:avLst/>
          </a:prstGeom>
          <a:ln w="0">
            <a:noFill/>
          </a:ln>
        </p:spPr>
      </p:pic>
      <p:pic>
        <p:nvPicPr>
          <p:cNvPr id="437" name="" descr=""/>
          <p:cNvPicPr/>
          <p:nvPr/>
        </p:nvPicPr>
        <p:blipFill>
          <a:blip r:embed="rId3"/>
          <a:stretch/>
        </p:blipFill>
        <p:spPr>
          <a:xfrm>
            <a:off x="5040000" y="1440000"/>
            <a:ext cx="3038040" cy="3547440"/>
          </a:xfrm>
          <a:prstGeom prst="rect">
            <a:avLst/>
          </a:prstGeom>
          <a:ln w="0">
            <a:noFill/>
          </a:ln>
        </p:spPr>
      </p:pic>
      <p:sp>
        <p:nvSpPr>
          <p:cNvPr id="438" name=""/>
          <p:cNvSpPr/>
          <p:nvPr/>
        </p:nvSpPr>
        <p:spPr>
          <a:xfrm>
            <a:off x="1440000" y="1706760"/>
            <a:ext cx="3613320" cy="987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600" spc="-1" strike="noStrike">
                <a:solidFill>
                  <a:srgbClr val="000000"/>
                </a:solidFill>
                <a:latin typeface="Times New Roman"/>
                <a:ea typeface="DejaVu Sans"/>
              </a:rPr>
              <a:t>One solution: use </a:t>
            </a:r>
            <a:r>
              <a:rPr b="0" lang="en-US" sz="1600" spc="-1" strike="noStrike">
                <a:solidFill>
                  <a:srgbClr val="000000"/>
                </a:solidFill>
                <a:latin typeface="Times New Roman"/>
                <a:ea typeface="DejaVu Sans"/>
              </a:rPr>
              <a:t>critical</a:t>
            </a:r>
            <a:endParaRPr b="0" lang="fr-CH" sz="1600" spc="-1" strike="noStrike">
              <a:latin typeface="Arial"/>
            </a:endParaRPr>
          </a:p>
          <a:p>
            <a:pPr>
              <a:lnSpc>
                <a:spcPct val="100000"/>
              </a:lnSpc>
              <a:buNone/>
            </a:pPr>
            <a:r>
              <a:rPr b="0" lang="en-US" sz="1600" spc="-1" strike="noStrike">
                <a:solidFill>
                  <a:srgbClr val="000000"/>
                </a:solidFill>
                <a:latin typeface="Times New Roman"/>
                <a:ea typeface="DejaVu Sans"/>
              </a:rPr>
              <a:t>Only one tread at a time can execute </a:t>
            </a:r>
            <a:r>
              <a:rPr b="0" lang="fr-CH" sz="1600" spc="-1" strike="noStrike">
                <a:solidFill>
                  <a:srgbClr val="000000"/>
                </a:solidFill>
                <a:latin typeface="Times New Roman"/>
                <a:ea typeface="DejaVu Sans"/>
              </a:rPr>
              <a:t>a </a:t>
            </a:r>
            <a:r>
              <a:rPr b="0" lang="en-US" sz="1600" spc="-1" strike="noStrike">
                <a:solidFill>
                  <a:srgbClr val="000000"/>
                </a:solidFill>
                <a:latin typeface="Times New Roman"/>
                <a:ea typeface="DejaVu Sans"/>
              </a:rPr>
              <a:t>critical</a:t>
            </a:r>
            <a:r>
              <a:rPr b="0" lang="fr-CH" sz="1600" spc="-1" strike="noStrike">
                <a:solidFill>
                  <a:srgbClr val="000000"/>
                </a:solidFill>
                <a:latin typeface="Times New Roman"/>
                <a:ea typeface="DejaVu Sans"/>
              </a:rPr>
              <a:t> section</a:t>
            </a:r>
            <a:endParaRPr b="0" lang="fr-CH" sz="1600" spc="-1" strike="noStrike">
              <a:latin typeface="Arial"/>
            </a:endParaRPr>
          </a:p>
        </p:txBody>
      </p:sp>
      <p:sp>
        <p:nvSpPr>
          <p:cNvPr id="439" name=""/>
          <p:cNvSpPr/>
          <p:nvPr/>
        </p:nvSpPr>
        <p:spPr>
          <a:xfrm>
            <a:off x="1476000" y="3749400"/>
            <a:ext cx="2886480" cy="853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Times New Roman"/>
                <a:ea typeface="DejaVu Sans"/>
              </a:rPr>
              <a:t>Downside</a:t>
            </a:r>
            <a:r>
              <a:rPr b="0" lang="fr-CH" sz="1600" spc="-1" strike="noStrike">
                <a:solidFill>
                  <a:srgbClr val="000000"/>
                </a:solidFill>
                <a:latin typeface="Times New Roman"/>
                <a:ea typeface="DejaVu Sans"/>
              </a:rPr>
              <a:t> ?</a:t>
            </a:r>
            <a:endParaRPr b="0" lang="fr-CH" sz="1600" spc="-1" strike="noStrike">
              <a:latin typeface="Arial"/>
            </a:endParaRPr>
          </a:p>
          <a:p>
            <a:pPr>
              <a:lnSpc>
                <a:spcPct val="100000"/>
              </a:lnSpc>
              <a:buNone/>
            </a:pPr>
            <a:r>
              <a:rPr b="0" lang="fr-CH" sz="1600" spc="-1" strike="noStrike">
                <a:solidFill>
                  <a:srgbClr val="000000"/>
                </a:solidFill>
                <a:latin typeface="Times New Roman"/>
                <a:ea typeface="DejaVu Sans"/>
              </a:rPr>
              <a:t>SLOOOOWWW</a:t>
            </a:r>
            <a:endParaRPr b="0" lang="fr-CH" sz="1600" spc="-1" strike="noStrike">
              <a:latin typeface="Arial"/>
            </a:endParaRPr>
          </a:p>
          <a:p>
            <a:pPr>
              <a:lnSpc>
                <a:spcPct val="100000"/>
              </a:lnSpc>
              <a:buNone/>
            </a:pPr>
            <a:r>
              <a:rPr b="0" lang="en-US" sz="1600" spc="-1" strike="noStrike">
                <a:solidFill>
                  <a:srgbClr val="000000"/>
                </a:solidFill>
                <a:latin typeface="Times New Roman"/>
                <a:ea typeface="DejaVu Sans"/>
              </a:rPr>
              <a:t>Overhead and serialization</a:t>
            </a:r>
            <a:endParaRPr b="0" lang="fr-CH" sz="1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title"/>
          </p:nvPr>
        </p:nvSpPr>
        <p:spPr>
          <a:xfrm>
            <a:off x="360000" y="225720"/>
            <a:ext cx="9352440" cy="71136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Programming interface… </a:t>
            </a:r>
            <a:endParaRPr b="0" lang="fr-CH" sz="2700" spc="-1" strike="noStrike">
              <a:latin typeface="Arial"/>
            </a:endParaRPr>
          </a:p>
        </p:txBody>
      </p:sp>
      <p:sp>
        <p:nvSpPr>
          <p:cNvPr id="262" name="PlaceHolder 2"/>
          <p:cNvSpPr>
            <a:spLocks noGrp="1"/>
          </p:cNvSpPr>
          <p:nvPr>
            <p:ph/>
          </p:nvPr>
        </p:nvSpPr>
        <p:spPr>
          <a:xfrm>
            <a:off x="5076000" y="1620000"/>
            <a:ext cx="4672440" cy="1613520"/>
          </a:xfrm>
          <a:prstGeom prst="rect">
            <a:avLst/>
          </a:prstGeom>
          <a:noFill/>
          <a:ln w="0">
            <a:noFill/>
          </a:ln>
        </p:spPr>
        <p:txBody>
          <a:bodyPr lIns="0" rIns="0" tIns="0" bIns="0" anchor="t">
            <a:normAutofit fontScale="94000"/>
          </a:bodyPr>
          <a:p>
            <a:pPr>
              <a:lnSpc>
                <a:spcPct val="115000"/>
              </a:lnSpc>
              <a:spcAft>
                <a:spcPts val="1236"/>
              </a:spcAft>
              <a:buNone/>
              <a:tabLst>
                <a:tab algn="l" pos="0"/>
              </a:tabLst>
            </a:pPr>
            <a:r>
              <a:rPr b="1" lang="en-US" sz="1400" spc="-1" strike="noStrike">
                <a:solidFill>
                  <a:srgbClr val="000000"/>
                </a:solidFill>
                <a:latin typeface="Calibri"/>
              </a:rPr>
              <a:t>.</a:t>
            </a:r>
            <a:endParaRPr b="0" lang="fr-CH" sz="1400" spc="-1" strike="noStrike">
              <a:latin typeface="Arial"/>
            </a:endParaRPr>
          </a:p>
          <a:p>
            <a:pPr algn="just">
              <a:lnSpc>
                <a:spcPct val="115000"/>
              </a:lnSpc>
              <a:spcAft>
                <a:spcPts val="1236"/>
              </a:spcAft>
              <a:buNone/>
              <a:tabLst>
                <a:tab algn="l" pos="0"/>
              </a:tabLst>
            </a:pPr>
            <a:r>
              <a:rPr b="1" lang="en-US" sz="1400" spc="-1" strike="noStrike">
                <a:solidFill>
                  <a:srgbClr val="000000"/>
                </a:solidFill>
                <a:latin typeface="Calibri"/>
              </a:rPr>
              <a:t>MPI (Message Passing Interface) </a:t>
            </a:r>
            <a:r>
              <a:rPr b="0" lang="en-US" sz="1400" spc="-1" strike="noStrike">
                <a:solidFill>
                  <a:srgbClr val="000000"/>
                </a:solidFill>
                <a:latin typeface="Calibri"/>
              </a:rPr>
              <a:t>is a multi-process model whose mode of communication between the processes is </a:t>
            </a:r>
            <a:r>
              <a:rPr b="1" lang="en-US" sz="1400" spc="-1" strike="noStrike">
                <a:solidFill>
                  <a:srgbClr val="000000"/>
                </a:solidFill>
                <a:latin typeface="Calibri"/>
              </a:rPr>
              <a:t>explicit.</a:t>
            </a:r>
            <a:endParaRPr b="0" lang="fr-CH" sz="1400" spc="-1" strike="noStrike">
              <a:latin typeface="Arial"/>
            </a:endParaRPr>
          </a:p>
          <a:p>
            <a:pPr algn="just">
              <a:lnSpc>
                <a:spcPct val="115000"/>
              </a:lnSpc>
              <a:spcAft>
                <a:spcPts val="1236"/>
              </a:spcAft>
              <a:buNone/>
              <a:tabLst>
                <a:tab algn="l" pos="0"/>
              </a:tabLst>
            </a:pPr>
            <a:r>
              <a:rPr b="1" lang="en-US" sz="1400" spc="-1" strike="noStrike">
                <a:solidFill>
                  <a:srgbClr val="000000"/>
                </a:solidFill>
                <a:latin typeface="Calibri"/>
              </a:rPr>
              <a:t>==&gt; </a:t>
            </a:r>
            <a:r>
              <a:rPr b="0" lang="en-US" sz="1400" spc="-1" strike="noStrike">
                <a:solidFill>
                  <a:srgbClr val="000000"/>
                </a:solidFill>
                <a:latin typeface="Calibri"/>
              </a:rPr>
              <a:t>communication management is the responsibility of the user. </a:t>
            </a:r>
            <a:endParaRPr b="0" lang="fr-CH" sz="1400" spc="-1" strike="noStrike">
              <a:latin typeface="Arial"/>
            </a:endParaRPr>
          </a:p>
          <a:p>
            <a:pPr algn="just">
              <a:lnSpc>
                <a:spcPct val="115000"/>
              </a:lnSpc>
              <a:spcAft>
                <a:spcPts val="1236"/>
              </a:spcAft>
              <a:buNone/>
              <a:tabLst>
                <a:tab algn="l" pos="0"/>
              </a:tabLst>
            </a:pPr>
            <a:r>
              <a:rPr b="0" lang="en-US" sz="1400" spc="-1" strike="noStrike">
                <a:solidFill>
                  <a:srgbClr val="000000"/>
                </a:solidFill>
                <a:latin typeface="Calibri"/>
              </a:rPr>
              <a:t>.</a:t>
            </a:r>
            <a:endParaRPr b="0" lang="fr-CH" sz="1400" spc="-1" strike="noStrike">
              <a:latin typeface="Arial"/>
            </a:endParaRPr>
          </a:p>
          <a:p>
            <a:pPr algn="just">
              <a:lnSpc>
                <a:spcPct val="115000"/>
              </a:lnSpc>
              <a:spcAft>
                <a:spcPts val="1236"/>
              </a:spcAft>
              <a:buNone/>
              <a:tabLst>
                <a:tab algn="l" pos="0"/>
              </a:tabLst>
            </a:pPr>
            <a:endParaRPr b="0" lang="fr-CH" sz="1400" spc="-1" strike="noStrike">
              <a:latin typeface="Arial"/>
            </a:endParaRPr>
          </a:p>
        </p:txBody>
      </p:sp>
      <p:pic>
        <p:nvPicPr>
          <p:cNvPr id="263" name="" descr=""/>
          <p:cNvPicPr/>
          <p:nvPr/>
        </p:nvPicPr>
        <p:blipFill>
          <a:blip r:embed="rId1"/>
          <a:stretch/>
        </p:blipFill>
        <p:spPr>
          <a:xfrm>
            <a:off x="51120" y="2448000"/>
            <a:ext cx="4907880" cy="2067480"/>
          </a:xfrm>
          <a:prstGeom prst="rect">
            <a:avLst/>
          </a:prstGeom>
          <a:ln w="10800">
            <a:noFill/>
          </a:ln>
        </p:spPr>
      </p:pic>
      <p:sp>
        <p:nvSpPr>
          <p:cNvPr id="264" name=""/>
          <p:cNvSpPr/>
          <p:nvPr/>
        </p:nvSpPr>
        <p:spPr>
          <a:xfrm>
            <a:off x="5076000" y="3852000"/>
            <a:ext cx="4672440" cy="1112040"/>
          </a:xfrm>
          <a:prstGeom prst="rect">
            <a:avLst/>
          </a:prstGeom>
          <a:noFill/>
          <a:ln w="0">
            <a:noFill/>
          </a:ln>
        </p:spPr>
        <p:style>
          <a:lnRef idx="0"/>
          <a:fillRef idx="0"/>
          <a:effectRef idx="0"/>
          <a:fontRef idx="minor"/>
        </p:style>
        <p:txBody>
          <a:bodyPr lIns="0" rIns="0" tIns="0" bIns="0" anchor="t">
            <a:normAutofit/>
          </a:bodyPr>
          <a:p>
            <a:pPr algn="just">
              <a:lnSpc>
                <a:spcPct val="115000"/>
              </a:lnSpc>
              <a:spcAft>
                <a:spcPts val="1236"/>
              </a:spcAft>
              <a:buNone/>
            </a:pPr>
            <a:r>
              <a:rPr b="1" lang="en-US" sz="1400" spc="-1" strike="noStrike">
                <a:solidFill>
                  <a:srgbClr val="000000"/>
                </a:solidFill>
                <a:latin typeface="Calibri"/>
                <a:ea typeface="DejaVu Sans"/>
              </a:rPr>
              <a:t>OpenMP (Open Multi-Processing)</a:t>
            </a:r>
            <a:r>
              <a:rPr b="0" lang="en-US" sz="1400" spc="-1" strike="noStrike">
                <a:solidFill>
                  <a:srgbClr val="000000"/>
                </a:solidFill>
                <a:latin typeface="Calibri"/>
                <a:ea typeface="DejaVu Sans"/>
              </a:rPr>
              <a:t> is a multitasking model whose mode of communication between tasks is</a:t>
            </a:r>
            <a:r>
              <a:rPr b="1" lang="en-US" sz="1400" spc="-1" strike="noStrike">
                <a:solidFill>
                  <a:srgbClr val="000000"/>
                </a:solidFill>
                <a:latin typeface="Calibri"/>
                <a:ea typeface="DejaVu Sans"/>
              </a:rPr>
              <a:t> implicit</a:t>
            </a:r>
            <a:endParaRPr b="0" lang="fr-CH" sz="1400" spc="-1" strike="noStrike">
              <a:latin typeface="Arial"/>
            </a:endParaRPr>
          </a:p>
          <a:p>
            <a:pPr algn="just">
              <a:lnSpc>
                <a:spcPct val="115000"/>
              </a:lnSpc>
              <a:spcAft>
                <a:spcPts val="1236"/>
              </a:spcAft>
              <a:buNone/>
            </a:pPr>
            <a:r>
              <a:rPr b="0" lang="en-US" sz="1400" spc="-1" strike="noStrike">
                <a:solidFill>
                  <a:srgbClr val="000000"/>
                </a:solidFill>
                <a:latin typeface="Calibri"/>
                <a:ea typeface="DejaVu Sans"/>
              </a:rPr>
              <a:t>==&gt; communications is the responsibility of the compiler. </a:t>
            </a:r>
            <a:endParaRPr b="0" lang="fr-CH" sz="1400" spc="-1" strike="noStrike">
              <a:latin typeface="Arial"/>
            </a:endParaRPr>
          </a:p>
        </p:txBody>
      </p:sp>
      <p:pic>
        <p:nvPicPr>
          <p:cNvPr id="265" name="" descr=""/>
          <p:cNvPicPr/>
          <p:nvPr/>
        </p:nvPicPr>
        <p:blipFill>
          <a:blip r:embed="rId2"/>
          <a:stretch/>
        </p:blipFill>
        <p:spPr>
          <a:xfrm>
            <a:off x="0" y="1237680"/>
            <a:ext cx="1256040" cy="803160"/>
          </a:xfrm>
          <a:prstGeom prst="rect">
            <a:avLst/>
          </a:prstGeom>
          <a:ln w="0">
            <a:noFill/>
          </a:ln>
        </p:spPr>
      </p:pic>
      <p:sp>
        <p:nvSpPr>
          <p:cNvPr id="266" name="PlaceHolder 6"/>
          <p:cNvSpPr/>
          <p:nvPr/>
        </p:nvSpPr>
        <p:spPr>
          <a:xfrm>
            <a:off x="1116000" y="1404000"/>
            <a:ext cx="1616040" cy="356040"/>
          </a:xfrm>
          <a:prstGeom prst="rect">
            <a:avLst/>
          </a:prstGeom>
          <a:noFill/>
          <a:ln w="0">
            <a:noFill/>
          </a:ln>
        </p:spPr>
        <p:style>
          <a:lnRef idx="0"/>
          <a:fillRef idx="0"/>
          <a:effectRef idx="0"/>
          <a:fontRef idx="minor"/>
        </p:style>
        <p:txBody>
          <a:bodyPr lIns="0" rIns="0" tIns="0" bIns="0" anchor="t">
            <a:noAutofit/>
          </a:bodyPr>
          <a:p>
            <a:pPr>
              <a:lnSpc>
                <a:spcPct val="115000"/>
              </a:lnSpc>
              <a:spcAft>
                <a:spcPts val="1236"/>
              </a:spcAft>
              <a:buNone/>
              <a:tabLst>
                <a:tab algn="l" pos="0"/>
              </a:tabLst>
            </a:pPr>
            <a:r>
              <a:rPr b="1" i="1" lang="en-US" sz="2000" spc="-1" strike="noStrike">
                <a:solidFill>
                  <a:srgbClr val="000000"/>
                </a:solidFill>
                <a:latin typeface="Calibri"/>
                <a:ea typeface="DejaVu Sans"/>
              </a:rPr>
              <a:t>Remember</a:t>
            </a:r>
            <a:endParaRPr b="0" lang="fr-CH" sz="2000" spc="-1" strike="noStrike">
              <a:latin typeface="Arial"/>
            </a:endParaRPr>
          </a:p>
          <a:p>
            <a:pPr algn="just">
              <a:lnSpc>
                <a:spcPct val="115000"/>
              </a:lnSpc>
              <a:spcAft>
                <a:spcPts val="1236"/>
              </a:spcAft>
              <a:buNone/>
              <a:tabLst>
                <a:tab algn="l" pos="0"/>
              </a:tabLst>
            </a:pPr>
            <a:r>
              <a:rPr b="0" lang="en-US" sz="1400" spc="-1" strike="noStrike">
                <a:solidFill>
                  <a:srgbClr val="000000"/>
                </a:solidFill>
                <a:latin typeface="Calibri"/>
                <a:ea typeface="DejaVu Sans"/>
              </a:rPr>
              <a:t>.</a:t>
            </a:r>
            <a:endParaRPr b="0" lang="fr-CH" sz="1400" spc="-1" strike="noStrike">
              <a:latin typeface="Arial"/>
            </a:endParaRPr>
          </a:p>
          <a:p>
            <a:pPr algn="just">
              <a:lnSpc>
                <a:spcPct val="115000"/>
              </a:lnSpc>
              <a:spcAft>
                <a:spcPts val="1236"/>
              </a:spcAft>
              <a:buNone/>
              <a:tabLst>
                <a:tab algn="l" pos="0"/>
              </a:tabLst>
            </a:pPr>
            <a:endParaRPr b="0" lang="fr-CH" sz="14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Atomic</a:t>
            </a:r>
            <a:endParaRPr b="0" lang="fr-CH" sz="2700" spc="-1" strike="noStrike">
              <a:latin typeface="Arial"/>
            </a:endParaRPr>
          </a:p>
        </p:txBody>
      </p:sp>
      <p:pic>
        <p:nvPicPr>
          <p:cNvPr id="441" name="" descr=""/>
          <p:cNvPicPr/>
          <p:nvPr/>
        </p:nvPicPr>
        <p:blipFill>
          <a:blip r:embed="rId1"/>
          <a:stretch/>
        </p:blipFill>
        <p:spPr>
          <a:xfrm>
            <a:off x="8960760" y="108360"/>
            <a:ext cx="955800" cy="955800"/>
          </a:xfrm>
          <a:prstGeom prst="rect">
            <a:avLst/>
          </a:prstGeom>
          <a:ln w="0">
            <a:noFill/>
          </a:ln>
        </p:spPr>
      </p:pic>
      <p:pic>
        <p:nvPicPr>
          <p:cNvPr id="442" name="" descr=""/>
          <p:cNvPicPr/>
          <p:nvPr/>
        </p:nvPicPr>
        <p:blipFill>
          <a:blip r:embed="rId2"/>
          <a:stretch/>
        </p:blipFill>
        <p:spPr>
          <a:xfrm>
            <a:off x="1863720" y="2943360"/>
            <a:ext cx="2630880" cy="795240"/>
          </a:xfrm>
          <a:prstGeom prst="rect">
            <a:avLst/>
          </a:prstGeom>
          <a:ln w="0">
            <a:noFill/>
          </a:ln>
        </p:spPr>
      </p:pic>
      <p:pic>
        <p:nvPicPr>
          <p:cNvPr id="443" name="" descr=""/>
          <p:cNvPicPr/>
          <p:nvPr/>
        </p:nvPicPr>
        <p:blipFill>
          <a:blip r:embed="rId3"/>
          <a:stretch/>
        </p:blipFill>
        <p:spPr>
          <a:xfrm>
            <a:off x="5220000" y="1440000"/>
            <a:ext cx="3084480" cy="3580920"/>
          </a:xfrm>
          <a:prstGeom prst="rect">
            <a:avLst/>
          </a:prstGeom>
          <a:ln w="0">
            <a:noFill/>
          </a:ln>
        </p:spPr>
      </p:pic>
      <p:sp>
        <p:nvSpPr>
          <p:cNvPr id="444" name=""/>
          <p:cNvSpPr/>
          <p:nvPr/>
        </p:nvSpPr>
        <p:spPr>
          <a:xfrm>
            <a:off x="1953000" y="1913400"/>
            <a:ext cx="2901600" cy="853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400" spc="-1" strike="noStrike">
                <a:solidFill>
                  <a:srgbClr val="000000"/>
                </a:solidFill>
                <a:latin typeface="Times New Roman"/>
                <a:ea typeface="DejaVu Sans"/>
              </a:rPr>
              <a:t>Atomics like "mini" </a:t>
            </a:r>
            <a:r>
              <a:rPr b="0" lang="en-US" sz="1400" spc="-1" strike="noStrike">
                <a:solidFill>
                  <a:srgbClr val="000000"/>
                </a:solidFill>
                <a:latin typeface="Times New Roman"/>
                <a:ea typeface="DejaVu Sans"/>
              </a:rPr>
              <a:t>critical</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Only</a:t>
            </a:r>
            <a:r>
              <a:rPr b="0" lang="fr-CH" sz="1400" spc="-1" strike="noStrike">
                <a:solidFill>
                  <a:srgbClr val="000000"/>
                </a:solidFill>
                <a:latin typeface="Times New Roman"/>
                <a:ea typeface="DejaVu Sans"/>
              </a:rPr>
              <a:t> one line</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	</a:t>
            </a:r>
            <a:r>
              <a:rPr b="0" lang="fr-CH" sz="1400" spc="-1" strike="noStrike">
                <a:solidFill>
                  <a:srgbClr val="000000"/>
                </a:solidFill>
                <a:latin typeface="Times New Roman"/>
                <a:ea typeface="DejaVu Sans"/>
              </a:rPr>
              <a:t>Certain limitations</a:t>
            </a:r>
            <a:endParaRPr b="0" lang="fr-CH" sz="1400" spc="-1" strike="noStrike">
              <a:latin typeface="Arial"/>
            </a:endParaRPr>
          </a:p>
        </p:txBody>
      </p:sp>
      <p:sp>
        <p:nvSpPr>
          <p:cNvPr id="445" name=""/>
          <p:cNvSpPr/>
          <p:nvPr/>
        </p:nvSpPr>
        <p:spPr>
          <a:xfrm>
            <a:off x="1913040" y="3924000"/>
            <a:ext cx="2761560" cy="597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Times New Roman"/>
                <a:ea typeface="DejaVu Sans"/>
              </a:rPr>
              <a:t>Hardware controlled</a:t>
            </a:r>
            <a:endParaRPr b="0" lang="fr-CH" sz="1600" spc="-1" strike="noStrike">
              <a:latin typeface="Arial"/>
            </a:endParaRPr>
          </a:p>
          <a:p>
            <a:pPr>
              <a:lnSpc>
                <a:spcPct val="100000"/>
              </a:lnSpc>
              <a:buNone/>
            </a:pPr>
            <a:r>
              <a:rPr b="0" lang="en-US" sz="1600" spc="-1" strike="noStrike">
                <a:solidFill>
                  <a:srgbClr val="000000"/>
                </a:solidFill>
                <a:latin typeface="Times New Roman"/>
                <a:ea typeface="DejaVu Sans"/>
              </a:rPr>
              <a:t>Less overhead the critical</a:t>
            </a:r>
            <a:endParaRPr b="0" lang="fr-CH" sz="16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Reduction</a:t>
            </a:r>
            <a:endParaRPr b="0" lang="fr-CH" sz="2700" spc="-1" strike="noStrike">
              <a:latin typeface="Arial"/>
            </a:endParaRPr>
          </a:p>
        </p:txBody>
      </p:sp>
      <p:pic>
        <p:nvPicPr>
          <p:cNvPr id="447" name="" descr=""/>
          <p:cNvPicPr/>
          <p:nvPr/>
        </p:nvPicPr>
        <p:blipFill>
          <a:blip r:embed="rId1"/>
          <a:stretch/>
        </p:blipFill>
        <p:spPr>
          <a:xfrm>
            <a:off x="4680000" y="3156480"/>
            <a:ext cx="5320800" cy="2235960"/>
          </a:xfrm>
          <a:prstGeom prst="rect">
            <a:avLst/>
          </a:prstGeom>
          <a:ln w="0">
            <a:noFill/>
          </a:ln>
        </p:spPr>
      </p:pic>
      <p:pic>
        <p:nvPicPr>
          <p:cNvPr id="448" name="" descr=""/>
          <p:cNvPicPr/>
          <p:nvPr/>
        </p:nvPicPr>
        <p:blipFill>
          <a:blip r:embed="rId2"/>
          <a:stretch/>
        </p:blipFill>
        <p:spPr>
          <a:xfrm>
            <a:off x="8960760" y="108360"/>
            <a:ext cx="955800" cy="955800"/>
          </a:xfrm>
          <a:prstGeom prst="rect">
            <a:avLst/>
          </a:prstGeom>
          <a:ln w="0">
            <a:noFill/>
          </a:ln>
        </p:spPr>
      </p:pic>
      <p:pic>
        <p:nvPicPr>
          <p:cNvPr id="449" name="" descr=""/>
          <p:cNvPicPr/>
          <p:nvPr/>
        </p:nvPicPr>
        <p:blipFill>
          <a:blip r:embed="rId3"/>
          <a:stretch/>
        </p:blipFill>
        <p:spPr>
          <a:xfrm>
            <a:off x="180000" y="1260000"/>
            <a:ext cx="5360400" cy="575280"/>
          </a:xfrm>
          <a:prstGeom prst="rect">
            <a:avLst/>
          </a:prstGeom>
          <a:ln w="0">
            <a:noFill/>
          </a:ln>
        </p:spPr>
      </p:pic>
      <p:sp>
        <p:nvSpPr>
          <p:cNvPr id="450" name=""/>
          <p:cNvSpPr/>
          <p:nvPr/>
        </p:nvSpPr>
        <p:spPr>
          <a:xfrm>
            <a:off x="213480" y="1740240"/>
            <a:ext cx="6352200" cy="1621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600" spc="-1" strike="noStrike">
                <a:solidFill>
                  <a:srgbClr val="000000"/>
                </a:solidFill>
                <a:latin typeface="Times New Roman"/>
                <a:ea typeface="DejaVu Sans"/>
              </a:rPr>
              <a:t>Avoids race condition</a:t>
            </a:r>
            <a:endParaRPr b="0" lang="fr-CH" sz="1600" spc="-1" strike="noStrike">
              <a:latin typeface="Arial"/>
            </a:endParaRPr>
          </a:p>
          <a:p>
            <a:pPr>
              <a:lnSpc>
                <a:spcPct val="100000"/>
              </a:lnSpc>
              <a:buNone/>
            </a:pPr>
            <a:r>
              <a:rPr b="0" lang="fr-CH" sz="1600" spc="-1" strike="noStrike">
                <a:solidFill>
                  <a:srgbClr val="000000"/>
                </a:solidFill>
                <a:latin typeface="Times New Roman"/>
                <a:ea typeface="DejaVu Sans"/>
              </a:rPr>
              <a:t>Reduce variable must be </a:t>
            </a:r>
            <a:r>
              <a:rPr b="0" lang="en-US" sz="1600" spc="-1" strike="noStrike">
                <a:solidFill>
                  <a:srgbClr val="000000"/>
                </a:solidFill>
                <a:latin typeface="Times New Roman"/>
                <a:ea typeface="DejaVu Sans"/>
              </a:rPr>
              <a:t>shared</a:t>
            </a:r>
            <a:endParaRPr b="0" lang="fr-CH" sz="1600" spc="-1" strike="noStrike">
              <a:latin typeface="Arial"/>
            </a:endParaRPr>
          </a:p>
          <a:p>
            <a:pPr>
              <a:lnSpc>
                <a:spcPct val="100000"/>
              </a:lnSpc>
              <a:buNone/>
            </a:pPr>
            <a:r>
              <a:rPr b="0" lang="en-US" sz="1600" spc="-1" strike="noStrike">
                <a:solidFill>
                  <a:srgbClr val="000000"/>
                </a:solidFill>
                <a:latin typeface="Times New Roman"/>
                <a:ea typeface="DejaVu Sans"/>
              </a:rPr>
              <a:t>Makes variable private, then performs operator at end of loop</a:t>
            </a:r>
            <a:endParaRPr b="0" lang="fr-CH" sz="1600" spc="-1" strike="noStrike">
              <a:latin typeface="Arial"/>
            </a:endParaRPr>
          </a:p>
          <a:p>
            <a:pPr>
              <a:lnSpc>
                <a:spcPct val="100000"/>
              </a:lnSpc>
              <a:buNone/>
            </a:pPr>
            <a:r>
              <a:rPr b="0" lang="fr-CH" sz="1600" spc="-1" strike="noStrike">
                <a:solidFill>
                  <a:srgbClr val="000000"/>
                </a:solidFill>
                <a:latin typeface="Times New Roman"/>
                <a:ea typeface="DejaVu Sans"/>
              </a:rPr>
              <a:t>operator cannot be overloaded (c++)</a:t>
            </a:r>
            <a:endParaRPr b="0" lang="fr-CH" sz="1600" spc="-1" strike="noStrike">
              <a:latin typeface="Arial"/>
            </a:endParaRPr>
          </a:p>
          <a:p>
            <a:pPr>
              <a:lnSpc>
                <a:spcPct val="100000"/>
              </a:lnSpc>
              <a:buNone/>
            </a:pPr>
            <a:r>
              <a:rPr b="0" lang="fr-CH" sz="1600" spc="-1" strike="noStrike">
                <a:solidFill>
                  <a:srgbClr val="000000"/>
                </a:solidFill>
                <a:latin typeface="Times New Roman"/>
                <a:ea typeface="DejaVu Sans"/>
              </a:rPr>
              <a:t>	</a:t>
            </a:r>
            <a:r>
              <a:rPr b="0" lang="fr-CH" sz="1600" spc="-1" strike="noStrike">
                <a:solidFill>
                  <a:srgbClr val="000000"/>
                </a:solidFill>
                <a:latin typeface="Times New Roman"/>
                <a:ea typeface="DejaVu Sans"/>
              </a:rPr>
              <a:t>One of: +,*,-,/ (and &amp;,^,|,&amp;&amp;,||)</a:t>
            </a:r>
            <a:endParaRPr b="0" lang="fr-CH" sz="1600" spc="-1" strike="noStrike">
              <a:latin typeface="Arial"/>
            </a:endParaRPr>
          </a:p>
          <a:p>
            <a:pPr>
              <a:lnSpc>
                <a:spcPct val="100000"/>
              </a:lnSpc>
              <a:buNone/>
            </a:pPr>
            <a:r>
              <a:rPr b="0" lang="fr-CH" sz="1600" spc="-1" strike="noStrike">
                <a:solidFill>
                  <a:srgbClr val="000000"/>
                </a:solidFill>
                <a:latin typeface="Times New Roman"/>
                <a:ea typeface="DejaVu Sans"/>
              </a:rPr>
              <a:t>	</a:t>
            </a:r>
            <a:r>
              <a:rPr b="0" lang="fr-CH" sz="1600" spc="-1" strike="noStrike">
                <a:solidFill>
                  <a:srgbClr val="000000"/>
                </a:solidFill>
                <a:latin typeface="Times New Roman"/>
                <a:ea typeface="DejaVu Sans"/>
              </a:rPr>
              <a:t>OpenMP 3.1: added min and max for c/c++</a:t>
            </a:r>
            <a:endParaRPr b="0" lang="fr-CH" sz="16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Scheduling omp for</a:t>
            </a:r>
            <a:endParaRPr b="0" lang="fr-CH" sz="2700" spc="-1" strike="noStrike">
              <a:latin typeface="Arial"/>
            </a:endParaRPr>
          </a:p>
        </p:txBody>
      </p:sp>
      <p:pic>
        <p:nvPicPr>
          <p:cNvPr id="452" name="" descr=""/>
          <p:cNvPicPr/>
          <p:nvPr/>
        </p:nvPicPr>
        <p:blipFill>
          <a:blip r:embed="rId1"/>
          <a:stretch/>
        </p:blipFill>
        <p:spPr>
          <a:xfrm>
            <a:off x="8960760" y="108360"/>
            <a:ext cx="955800" cy="955800"/>
          </a:xfrm>
          <a:prstGeom prst="rect">
            <a:avLst/>
          </a:prstGeom>
          <a:ln w="0">
            <a:noFill/>
          </a:ln>
        </p:spPr>
      </p:pic>
      <p:pic>
        <p:nvPicPr>
          <p:cNvPr id="453" name="" descr=""/>
          <p:cNvPicPr/>
          <p:nvPr/>
        </p:nvPicPr>
        <p:blipFill>
          <a:blip r:embed="rId2"/>
          <a:stretch/>
        </p:blipFill>
        <p:spPr>
          <a:xfrm>
            <a:off x="1938240" y="2741760"/>
            <a:ext cx="6156360" cy="2292840"/>
          </a:xfrm>
          <a:prstGeom prst="rect">
            <a:avLst/>
          </a:prstGeom>
          <a:ln w="0">
            <a:noFill/>
          </a:ln>
        </p:spPr>
      </p:pic>
      <p:sp>
        <p:nvSpPr>
          <p:cNvPr id="454" name=""/>
          <p:cNvSpPr/>
          <p:nvPr/>
        </p:nvSpPr>
        <p:spPr>
          <a:xfrm>
            <a:off x="2555640" y="1456200"/>
            <a:ext cx="5123880" cy="1109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600" spc="-1" strike="noStrike">
                <a:solidFill>
                  <a:srgbClr val="000000"/>
                </a:solidFill>
                <a:latin typeface="Times New Roman"/>
                <a:ea typeface="DejaVu Sans"/>
              </a:rPr>
              <a:t>How </a:t>
            </a:r>
            <a:r>
              <a:rPr b="0" lang="en-US" sz="1600" spc="-1" strike="noStrike">
                <a:solidFill>
                  <a:srgbClr val="000000"/>
                </a:solidFill>
                <a:latin typeface="Times New Roman"/>
                <a:ea typeface="DejaVu Sans"/>
              </a:rPr>
              <a:t>does</a:t>
            </a:r>
            <a:r>
              <a:rPr b="0" lang="fr-CH" sz="1600" spc="-1" strike="noStrike">
                <a:solidFill>
                  <a:srgbClr val="000000"/>
                </a:solidFill>
                <a:latin typeface="Times New Roman"/>
                <a:ea typeface="DejaVu Sans"/>
              </a:rPr>
              <a:t> a loop get </a:t>
            </a:r>
            <a:r>
              <a:rPr b="0" lang="en-US" sz="1600" spc="-1" strike="noStrike">
                <a:solidFill>
                  <a:srgbClr val="000000"/>
                </a:solidFill>
                <a:latin typeface="Times New Roman"/>
                <a:ea typeface="DejaVu Sans"/>
              </a:rPr>
              <a:t>split</a:t>
            </a:r>
            <a:r>
              <a:rPr b="0" lang="fr-CH" sz="1600" spc="-1" strike="noStrike">
                <a:solidFill>
                  <a:srgbClr val="000000"/>
                </a:solidFill>
                <a:latin typeface="Times New Roman"/>
                <a:ea typeface="DejaVu Sans"/>
              </a:rPr>
              <a:t> up ?</a:t>
            </a:r>
            <a:endParaRPr b="0" lang="fr-CH" sz="1600" spc="-1" strike="noStrike">
              <a:latin typeface="Arial"/>
            </a:endParaRPr>
          </a:p>
          <a:p>
            <a:pPr>
              <a:lnSpc>
                <a:spcPct val="100000"/>
              </a:lnSpc>
              <a:buNone/>
            </a:pPr>
            <a:r>
              <a:rPr b="0" lang="fr-CH" sz="1600" spc="-1" strike="noStrike">
                <a:solidFill>
                  <a:srgbClr val="000000"/>
                </a:solidFill>
                <a:latin typeface="Times New Roman"/>
                <a:ea typeface="DejaVu Sans"/>
              </a:rPr>
              <a:t>	</a:t>
            </a:r>
            <a:r>
              <a:rPr b="0" i="1" lang="fr-CH" sz="1600" spc="-1" strike="noStrike">
                <a:solidFill>
                  <a:srgbClr val="000000"/>
                </a:solidFill>
                <a:latin typeface="Times New Roman"/>
                <a:ea typeface="DejaVu Sans"/>
              </a:rPr>
              <a:t>In MPI, we have to do it manually</a:t>
            </a:r>
            <a:endParaRPr b="0" lang="fr-CH" sz="1600" spc="-1" strike="noStrike">
              <a:latin typeface="Arial"/>
            </a:endParaRPr>
          </a:p>
          <a:p>
            <a:pPr>
              <a:lnSpc>
                <a:spcPct val="100000"/>
              </a:lnSpc>
              <a:buNone/>
            </a:pPr>
            <a:r>
              <a:rPr b="0" lang="en-US" sz="1600" spc="-1" strike="noStrike">
                <a:solidFill>
                  <a:srgbClr val="000000"/>
                </a:solidFill>
                <a:latin typeface="Times New Roman"/>
                <a:ea typeface="DejaVu Sans"/>
              </a:rPr>
              <a:t>If you do not tell what to do, the compiler decides</a:t>
            </a:r>
            <a:endParaRPr b="0" lang="fr-CH" sz="1600" spc="-1" strike="noStrike">
              <a:latin typeface="Arial"/>
            </a:endParaRPr>
          </a:p>
          <a:p>
            <a:pPr>
              <a:lnSpc>
                <a:spcPct val="100000"/>
              </a:lnSpc>
              <a:buNone/>
            </a:pPr>
            <a:r>
              <a:rPr b="0" lang="en-US" sz="1600" spc="-1" strike="noStrike">
                <a:solidFill>
                  <a:srgbClr val="000000"/>
                </a:solidFill>
                <a:latin typeface="Times New Roman"/>
                <a:ea typeface="DejaVu Sans"/>
              </a:rPr>
              <a:t>Usually</a:t>
            </a:r>
            <a:r>
              <a:rPr b="0" lang="fr-CH" sz="1600" spc="-1" strike="noStrike">
                <a:solidFill>
                  <a:srgbClr val="000000"/>
                </a:solidFill>
                <a:latin typeface="Times New Roman"/>
                <a:ea typeface="DejaVu Sans"/>
              </a:rPr>
              <a:t> compiler </a:t>
            </a:r>
            <a:r>
              <a:rPr b="0" lang="en-US" sz="1600" spc="-1" strike="noStrike">
                <a:solidFill>
                  <a:srgbClr val="000000"/>
                </a:solidFill>
                <a:latin typeface="Times New Roman"/>
                <a:ea typeface="DejaVu Sans"/>
              </a:rPr>
              <a:t>chooses</a:t>
            </a:r>
            <a:r>
              <a:rPr b="0" lang="fr-CH" sz="1600" spc="-1" strike="noStrike">
                <a:solidFill>
                  <a:srgbClr val="000000"/>
                </a:solidFill>
                <a:latin typeface="Times New Roman"/>
                <a:ea typeface="DejaVu Sans"/>
              </a:rPr>
              <a:t> "static" - chunks of N/p</a:t>
            </a:r>
            <a:endParaRPr b="0" lang="fr-CH" sz="16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Static Scheduling</a:t>
            </a:r>
            <a:endParaRPr b="0" lang="fr-CH" sz="2700" spc="-1" strike="noStrike">
              <a:latin typeface="Arial"/>
            </a:endParaRPr>
          </a:p>
        </p:txBody>
      </p:sp>
      <p:pic>
        <p:nvPicPr>
          <p:cNvPr id="456" name="" descr=""/>
          <p:cNvPicPr/>
          <p:nvPr/>
        </p:nvPicPr>
        <p:blipFill>
          <a:blip r:embed="rId1"/>
          <a:stretch/>
        </p:blipFill>
        <p:spPr>
          <a:xfrm>
            <a:off x="8960760" y="108360"/>
            <a:ext cx="955800" cy="955800"/>
          </a:xfrm>
          <a:prstGeom prst="rect">
            <a:avLst/>
          </a:prstGeom>
          <a:ln w="0">
            <a:noFill/>
          </a:ln>
        </p:spPr>
      </p:pic>
      <p:pic>
        <p:nvPicPr>
          <p:cNvPr id="457" name="" descr=""/>
          <p:cNvPicPr/>
          <p:nvPr/>
        </p:nvPicPr>
        <p:blipFill>
          <a:blip r:embed="rId2"/>
          <a:stretch/>
        </p:blipFill>
        <p:spPr>
          <a:xfrm>
            <a:off x="1945080" y="2111760"/>
            <a:ext cx="5789520" cy="2022840"/>
          </a:xfrm>
          <a:prstGeom prst="rect">
            <a:avLst/>
          </a:prstGeom>
          <a:ln w="0">
            <a:noFill/>
          </a:ln>
        </p:spPr>
      </p:pic>
      <p:sp>
        <p:nvSpPr>
          <p:cNvPr id="458" name=""/>
          <p:cNvSpPr/>
          <p:nvPr/>
        </p:nvSpPr>
        <p:spPr>
          <a:xfrm>
            <a:off x="2469240" y="1624320"/>
            <a:ext cx="5152680" cy="34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Times New Roman"/>
                <a:ea typeface="DejaVu Sans"/>
              </a:rPr>
              <a:t>You can tell the compiler what size chunks to take.</a:t>
            </a:r>
            <a:endParaRPr b="0" lang="fr-CH" sz="1600" spc="-1" strike="noStrike">
              <a:latin typeface="Arial"/>
            </a:endParaRPr>
          </a:p>
        </p:txBody>
      </p:sp>
      <p:sp>
        <p:nvSpPr>
          <p:cNvPr id="459" name=""/>
          <p:cNvSpPr/>
          <p:nvPr/>
        </p:nvSpPr>
        <p:spPr>
          <a:xfrm>
            <a:off x="1620000" y="4257360"/>
            <a:ext cx="7554600" cy="597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Times New Roman"/>
                <a:ea typeface="DejaVu Sans"/>
              </a:rPr>
              <a:t>Keeps</a:t>
            </a:r>
            <a:r>
              <a:rPr b="0" lang="fr-CH"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assigning</a:t>
            </a:r>
            <a:r>
              <a:rPr b="0" lang="fr-CH"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chunks</a:t>
            </a:r>
            <a:r>
              <a:rPr b="0" lang="fr-CH"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until</a:t>
            </a:r>
            <a:r>
              <a:rPr b="0" lang="fr-CH"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done.</a:t>
            </a:r>
            <a:endParaRPr b="0" lang="fr-CH" sz="1600" spc="-1" strike="noStrike">
              <a:latin typeface="Arial"/>
            </a:endParaRPr>
          </a:p>
          <a:p>
            <a:pPr>
              <a:lnSpc>
                <a:spcPct val="100000"/>
              </a:lnSpc>
              <a:buNone/>
            </a:pPr>
            <a:r>
              <a:rPr b="0" lang="en-US" sz="1600" spc="-1" strike="noStrike">
                <a:solidFill>
                  <a:srgbClr val="000000"/>
                </a:solidFill>
                <a:latin typeface="Times New Roman"/>
                <a:ea typeface="DejaVu Sans"/>
              </a:rPr>
              <a:t>Chunk size that is not a multiple of the loop will results in thread with uneven numbers.</a:t>
            </a:r>
            <a:endParaRPr b="0" lang="fr-CH" sz="16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Problem with Static Scheduling</a:t>
            </a:r>
            <a:endParaRPr b="0" lang="fr-CH" sz="2700" spc="-1" strike="noStrike">
              <a:latin typeface="Arial"/>
            </a:endParaRPr>
          </a:p>
        </p:txBody>
      </p:sp>
      <p:pic>
        <p:nvPicPr>
          <p:cNvPr id="461" name="" descr=""/>
          <p:cNvPicPr/>
          <p:nvPr/>
        </p:nvPicPr>
        <p:blipFill>
          <a:blip r:embed="rId1"/>
          <a:stretch/>
        </p:blipFill>
        <p:spPr>
          <a:xfrm>
            <a:off x="8960760" y="108360"/>
            <a:ext cx="955800" cy="955800"/>
          </a:xfrm>
          <a:prstGeom prst="rect">
            <a:avLst/>
          </a:prstGeom>
          <a:ln w="0">
            <a:noFill/>
          </a:ln>
        </p:spPr>
      </p:pic>
      <p:pic>
        <p:nvPicPr>
          <p:cNvPr id="462" name="" descr=""/>
          <p:cNvPicPr/>
          <p:nvPr/>
        </p:nvPicPr>
        <p:blipFill>
          <a:blip r:embed="rId2"/>
          <a:stretch/>
        </p:blipFill>
        <p:spPr>
          <a:xfrm>
            <a:off x="2008800" y="2488320"/>
            <a:ext cx="5545800" cy="2186280"/>
          </a:xfrm>
          <a:prstGeom prst="rect">
            <a:avLst/>
          </a:prstGeom>
          <a:ln w="0">
            <a:noFill/>
          </a:ln>
        </p:spPr>
      </p:pic>
      <p:sp>
        <p:nvSpPr>
          <p:cNvPr id="463" name=""/>
          <p:cNvSpPr/>
          <p:nvPr/>
        </p:nvSpPr>
        <p:spPr>
          <a:xfrm>
            <a:off x="1411560" y="1748160"/>
            <a:ext cx="7268040" cy="597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Times New Roman"/>
                <a:ea typeface="DejaVu Sans"/>
              </a:rPr>
              <a:t>What happens if loop iterations do not take the same amount of time ?</a:t>
            </a:r>
            <a:endParaRPr b="0" lang="fr-CH" sz="1600" spc="-1" strike="noStrike">
              <a:latin typeface="Arial"/>
            </a:endParaRPr>
          </a:p>
          <a:p>
            <a:pPr>
              <a:lnSpc>
                <a:spcPct val="100000"/>
              </a:lnSpc>
              <a:buNone/>
            </a:pPr>
            <a:r>
              <a:rPr b="0" lang="fr-CH"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Load</a:t>
            </a:r>
            <a:r>
              <a:rPr b="0" lang="fr-CH" sz="1600" spc="-1" strike="noStrike">
                <a:solidFill>
                  <a:srgbClr val="000000"/>
                </a:solidFill>
                <a:latin typeface="Times New Roman"/>
                <a:ea typeface="DejaVu Sans"/>
              </a:rPr>
              <a:t> </a:t>
            </a:r>
            <a:r>
              <a:rPr b="0" lang="en-US" sz="1600" spc="-1" strike="noStrike">
                <a:solidFill>
                  <a:srgbClr val="000000"/>
                </a:solidFill>
                <a:latin typeface="Times New Roman"/>
                <a:ea typeface="DejaVu Sans"/>
              </a:rPr>
              <a:t>imbalance</a:t>
            </a:r>
            <a:endParaRPr b="0" lang="fr-CH" sz="16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Dynamic Scheduling</a:t>
            </a:r>
            <a:endParaRPr b="0" lang="fr-CH" sz="2700" spc="-1" strike="noStrike">
              <a:latin typeface="Arial"/>
            </a:endParaRPr>
          </a:p>
        </p:txBody>
      </p:sp>
      <p:pic>
        <p:nvPicPr>
          <p:cNvPr id="465" name="" descr=""/>
          <p:cNvPicPr/>
          <p:nvPr/>
        </p:nvPicPr>
        <p:blipFill>
          <a:blip r:embed="rId1"/>
          <a:stretch/>
        </p:blipFill>
        <p:spPr>
          <a:xfrm>
            <a:off x="8960760" y="108360"/>
            <a:ext cx="955800" cy="955800"/>
          </a:xfrm>
          <a:prstGeom prst="rect">
            <a:avLst/>
          </a:prstGeom>
          <a:ln w="0">
            <a:noFill/>
          </a:ln>
        </p:spPr>
      </p:pic>
      <p:pic>
        <p:nvPicPr>
          <p:cNvPr id="466" name="" descr=""/>
          <p:cNvPicPr/>
          <p:nvPr/>
        </p:nvPicPr>
        <p:blipFill>
          <a:blip r:embed="rId2"/>
          <a:stretch/>
        </p:blipFill>
        <p:spPr>
          <a:xfrm>
            <a:off x="1664640" y="2733120"/>
            <a:ext cx="6872760" cy="1077480"/>
          </a:xfrm>
          <a:prstGeom prst="rect">
            <a:avLst/>
          </a:prstGeom>
          <a:ln w="0">
            <a:noFill/>
          </a:ln>
        </p:spPr>
      </p:pic>
      <p:sp>
        <p:nvSpPr>
          <p:cNvPr id="467" name=""/>
          <p:cNvSpPr/>
          <p:nvPr/>
        </p:nvSpPr>
        <p:spPr>
          <a:xfrm>
            <a:off x="1673640" y="2072160"/>
            <a:ext cx="6456960" cy="536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solidFill>
                  <a:srgbClr val="000000"/>
                </a:solidFill>
                <a:latin typeface="Times New Roman"/>
                <a:ea typeface="DejaVu Sans"/>
              </a:rPr>
              <a:t>Chunks are assigned on the fly, as threads become available</a:t>
            </a:r>
            <a:endParaRPr b="0" lang="fr-CH" sz="1600" spc="-1" strike="noStrike">
              <a:latin typeface="Arial"/>
            </a:endParaRPr>
          </a:p>
          <a:p>
            <a:pPr>
              <a:lnSpc>
                <a:spcPct val="100000"/>
              </a:lnSpc>
              <a:buNone/>
            </a:pPr>
            <a:r>
              <a:rPr b="0" lang="en-US" sz="1600" spc="-1" strike="noStrike">
                <a:solidFill>
                  <a:srgbClr val="000000"/>
                </a:solidFill>
                <a:latin typeface="Times New Roman"/>
                <a:ea typeface="DejaVu Sans"/>
              </a:rPr>
              <a:t>When a thread finishes on chunk, it is assigned another</a:t>
            </a:r>
            <a:endParaRPr b="0" lang="fr-CH" sz="1600" spc="-1" strike="noStrike">
              <a:latin typeface="Arial"/>
            </a:endParaRPr>
          </a:p>
        </p:txBody>
      </p:sp>
      <p:sp>
        <p:nvSpPr>
          <p:cNvPr id="468" name=""/>
          <p:cNvSpPr/>
          <p:nvPr/>
        </p:nvSpPr>
        <p:spPr>
          <a:xfrm>
            <a:off x="1748520" y="3928320"/>
            <a:ext cx="4578120" cy="34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Times New Roman"/>
                <a:ea typeface="DejaVu Sans"/>
              </a:rPr>
              <a:t>Caveat: higher overhead than static! </a:t>
            </a:r>
            <a:endParaRPr b="0" lang="fr-CH" sz="1400" spc="-1" strike="noStrike">
              <a:latin typeface="Arial"/>
            </a:endParaRPr>
          </a:p>
        </p:txBody>
      </p:sp>
      <p:pic>
        <p:nvPicPr>
          <p:cNvPr id="469" name="" descr=""/>
          <p:cNvPicPr/>
          <p:nvPr/>
        </p:nvPicPr>
        <p:blipFill>
          <a:blip r:embed="rId3"/>
          <a:stretch/>
        </p:blipFill>
        <p:spPr>
          <a:xfrm>
            <a:off x="180720" y="1562400"/>
            <a:ext cx="1438920" cy="95724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For Scheduling Recap</a:t>
            </a:r>
            <a:endParaRPr b="0" lang="fr-CH" sz="2700" spc="-1" strike="noStrike">
              <a:latin typeface="Arial"/>
            </a:endParaRPr>
          </a:p>
        </p:txBody>
      </p:sp>
      <p:pic>
        <p:nvPicPr>
          <p:cNvPr id="471" name="" descr=""/>
          <p:cNvPicPr/>
          <p:nvPr/>
        </p:nvPicPr>
        <p:blipFill>
          <a:blip r:embed="rId1"/>
          <a:stretch/>
        </p:blipFill>
        <p:spPr>
          <a:xfrm>
            <a:off x="8960760" y="108360"/>
            <a:ext cx="955800" cy="955800"/>
          </a:xfrm>
          <a:prstGeom prst="rect">
            <a:avLst/>
          </a:prstGeom>
          <a:ln w="0">
            <a:noFill/>
          </a:ln>
        </p:spPr>
      </p:pic>
      <p:pic>
        <p:nvPicPr>
          <p:cNvPr id="472" name="" descr=""/>
          <p:cNvPicPr/>
          <p:nvPr/>
        </p:nvPicPr>
        <p:blipFill>
          <a:blip r:embed="rId2"/>
          <a:stretch/>
        </p:blipFill>
        <p:spPr>
          <a:xfrm>
            <a:off x="1546920" y="1728000"/>
            <a:ext cx="7590240" cy="534600"/>
          </a:xfrm>
          <a:prstGeom prst="rect">
            <a:avLst/>
          </a:prstGeom>
          <a:ln w="0">
            <a:noFill/>
          </a:ln>
        </p:spPr>
      </p:pic>
      <p:sp>
        <p:nvSpPr>
          <p:cNvPr id="473" name=""/>
          <p:cNvSpPr/>
          <p:nvPr/>
        </p:nvSpPr>
        <p:spPr>
          <a:xfrm>
            <a:off x="1638000" y="2389680"/>
            <a:ext cx="7500600" cy="2284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000000"/>
                </a:solidFill>
                <a:latin typeface="Times New Roman"/>
                <a:ea typeface="DejaVu Sans"/>
              </a:rPr>
              <a:t>Scheduling types</a:t>
            </a:r>
            <a:endParaRPr b="0" lang="fr-CH" sz="1400" spc="-1" strike="noStrike">
              <a:latin typeface="Arial"/>
            </a:endParaRPr>
          </a:p>
          <a:p>
            <a:pPr>
              <a:lnSpc>
                <a:spcPct val="100000"/>
              </a:lnSpc>
              <a:buNone/>
            </a:pP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	</a:t>
            </a:r>
            <a:r>
              <a:rPr b="1" lang="en-US" sz="1400" spc="-1" strike="noStrike">
                <a:solidFill>
                  <a:srgbClr val="000000"/>
                </a:solidFill>
                <a:latin typeface="Times New Roman"/>
                <a:ea typeface="DejaVu Sans"/>
              </a:rPr>
              <a:t>Static</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 Chunks of specified size assigned round-robin</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	</a:t>
            </a:r>
            <a:r>
              <a:rPr b="1" lang="en-US" sz="1400" spc="-1" strike="noStrike">
                <a:solidFill>
                  <a:srgbClr val="000000"/>
                </a:solidFill>
                <a:latin typeface="Times New Roman"/>
                <a:ea typeface="DejaVu Sans"/>
              </a:rPr>
              <a:t>Dynamic</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 Chunks of specified size are assigned when thread finishes previous chunk</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	</a:t>
            </a:r>
            <a:r>
              <a:rPr b="1" lang="en-US" sz="1400" spc="-1" strike="noStrike">
                <a:solidFill>
                  <a:srgbClr val="000000"/>
                </a:solidFill>
                <a:latin typeface="Times New Roman"/>
                <a:ea typeface="DejaVu Sans"/>
              </a:rPr>
              <a:t>Guided</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 Like dynamic, but chunks are exponentially decreasing</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 Chunk will not be smaller than specified size</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	</a:t>
            </a:r>
            <a:r>
              <a:rPr b="1" lang="en-US" sz="1400" spc="-1" strike="noStrike">
                <a:solidFill>
                  <a:srgbClr val="000000"/>
                </a:solidFill>
                <a:latin typeface="Times New Roman"/>
                <a:ea typeface="DejaVu Sans"/>
              </a:rPr>
              <a:t>Runtime</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	</a:t>
            </a:r>
            <a:r>
              <a:rPr b="0" lang="fr-CH" sz="1400" spc="-1" strike="noStrike">
                <a:solidFill>
                  <a:srgbClr val="000000"/>
                </a:solidFill>
                <a:latin typeface="Times New Roman"/>
                <a:ea typeface="DejaVu Sans"/>
              </a:rPr>
              <a:t>	</a:t>
            </a:r>
            <a:r>
              <a:rPr b="0" lang="fr-CH" sz="1400" spc="-1" strike="noStrike">
                <a:solidFill>
                  <a:srgbClr val="000000"/>
                </a:solidFill>
                <a:latin typeface="Times New Roman"/>
                <a:ea typeface="DejaVu Sans"/>
              </a:rPr>
              <a:t>- Type </a:t>
            </a:r>
            <a:r>
              <a:rPr b="0" lang="en-US" sz="1400" spc="-1" strike="noStrike">
                <a:solidFill>
                  <a:srgbClr val="000000"/>
                </a:solidFill>
                <a:latin typeface="Times New Roman"/>
                <a:ea typeface="DejaVu Sans"/>
              </a:rPr>
              <a:t>and</a:t>
            </a:r>
            <a:r>
              <a:rPr b="0" lang="fr-CH"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chunk</a:t>
            </a:r>
            <a:r>
              <a:rPr b="0" lang="fr-CH"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determined</a:t>
            </a:r>
            <a:r>
              <a:rPr b="0" lang="fr-CH"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at</a:t>
            </a:r>
            <a:r>
              <a:rPr b="0" lang="fr-CH"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runtime</a:t>
            </a:r>
            <a:r>
              <a:rPr b="0" lang="fr-CH" sz="1400" spc="-1" strike="noStrike">
                <a:solidFill>
                  <a:srgbClr val="000000"/>
                </a:solidFill>
                <a:latin typeface="Times New Roman"/>
                <a:ea typeface="DejaVu Sans"/>
              </a:rPr>
              <a:t> via </a:t>
            </a:r>
            <a:r>
              <a:rPr b="0" lang="en-US" sz="1400" spc="-1" strike="noStrike">
                <a:solidFill>
                  <a:srgbClr val="000000"/>
                </a:solidFill>
                <a:latin typeface="Times New Roman"/>
                <a:ea typeface="DejaVu Sans"/>
              </a:rPr>
              <a:t>environment</a:t>
            </a:r>
            <a:r>
              <a:rPr b="0" lang="fr-CH" sz="1400" spc="-1" strike="noStrike">
                <a:solidFill>
                  <a:srgbClr val="000000"/>
                </a:solidFill>
                <a:latin typeface="Times New Roman"/>
                <a:ea typeface="DejaVu Sans"/>
              </a:rPr>
              <a:t> variables</a:t>
            </a:r>
            <a:endParaRPr b="0" lang="fr-CH" sz="1400" spc="-1" strike="noStrike">
              <a:latin typeface="Arial"/>
            </a:endParaRPr>
          </a:p>
        </p:txBody>
      </p:sp>
      <p:pic>
        <p:nvPicPr>
          <p:cNvPr id="474" name="" descr=""/>
          <p:cNvPicPr/>
          <p:nvPr/>
        </p:nvPicPr>
        <p:blipFill>
          <a:blip r:embed="rId3"/>
          <a:stretch/>
        </p:blipFill>
        <p:spPr>
          <a:xfrm>
            <a:off x="180720" y="1562400"/>
            <a:ext cx="1438920" cy="95724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API</a:t>
            </a:r>
            <a:endParaRPr b="0" lang="fr-CH" sz="2700" spc="-1" strike="noStrike">
              <a:latin typeface="Arial"/>
            </a:endParaRPr>
          </a:p>
        </p:txBody>
      </p:sp>
      <p:pic>
        <p:nvPicPr>
          <p:cNvPr id="476" name="" descr=""/>
          <p:cNvPicPr/>
          <p:nvPr/>
        </p:nvPicPr>
        <p:blipFill>
          <a:blip r:embed="rId1"/>
          <a:stretch/>
        </p:blipFill>
        <p:spPr>
          <a:xfrm>
            <a:off x="8960760" y="108360"/>
            <a:ext cx="955800" cy="955800"/>
          </a:xfrm>
          <a:prstGeom prst="rect">
            <a:avLst/>
          </a:prstGeom>
          <a:ln w="0">
            <a:noFill/>
          </a:ln>
        </p:spPr>
      </p:pic>
      <p:pic>
        <p:nvPicPr>
          <p:cNvPr id="477" name="" descr=""/>
          <p:cNvPicPr/>
          <p:nvPr/>
        </p:nvPicPr>
        <p:blipFill>
          <a:blip r:embed="rId2"/>
          <a:stretch/>
        </p:blipFill>
        <p:spPr>
          <a:xfrm>
            <a:off x="1980000" y="2556000"/>
            <a:ext cx="6252480" cy="2337480"/>
          </a:xfrm>
          <a:prstGeom prst="rect">
            <a:avLst/>
          </a:prstGeom>
          <a:ln w="0">
            <a:noFill/>
          </a:ln>
        </p:spPr>
      </p:pic>
      <p:sp>
        <p:nvSpPr>
          <p:cNvPr id="478" name=""/>
          <p:cNvSpPr/>
          <p:nvPr/>
        </p:nvSpPr>
        <p:spPr>
          <a:xfrm>
            <a:off x="2478240" y="1661400"/>
            <a:ext cx="5256360" cy="8532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API for library calls that perform useful functions</a:t>
            </a:r>
            <a:endParaRPr b="0" lang="fr-CH" sz="1600" spc="-1" strike="noStrike">
              <a:latin typeface="Arial"/>
            </a:endParaRPr>
          </a:p>
          <a:p>
            <a:pPr marL="216000" indent="-216000">
              <a:lnSpc>
                <a:spcPct val="100000"/>
              </a:lnSpc>
              <a:buClr>
                <a:srgbClr val="000000"/>
              </a:buClr>
              <a:buSzPct val="45000"/>
              <a:buFont typeface="Wingdings" charset="2"/>
              <a:buChar char=""/>
            </a:pPr>
            <a:r>
              <a:rPr b="0" lang="fr-CH" sz="1600" spc="-1" strike="noStrike">
                <a:solidFill>
                  <a:srgbClr val="000000"/>
                </a:solidFill>
                <a:latin typeface="Times New Roman"/>
                <a:ea typeface="DejaVu Sans"/>
              </a:rPr>
              <a:t>Must </a:t>
            </a:r>
            <a:r>
              <a:rPr b="0" lang="en-US" sz="1600" spc="-1" strike="noStrike">
                <a:solidFill>
                  <a:srgbClr val="000000"/>
                </a:solidFill>
                <a:latin typeface="Times New Roman"/>
                <a:ea typeface="DejaVu Sans"/>
              </a:rPr>
              <a:t>include</a:t>
            </a:r>
            <a:r>
              <a:rPr b="0" lang="fr-CH" sz="1600" spc="-1" strike="noStrike">
                <a:solidFill>
                  <a:srgbClr val="000000"/>
                </a:solidFill>
                <a:latin typeface="Times New Roman"/>
                <a:ea typeface="DejaVu Sans"/>
              </a:rPr>
              <a:t> "omp:h"</a:t>
            </a:r>
            <a:endParaRPr b="0" lang="fr-CH" sz="1600" spc="-1" strike="noStrike">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Will not compile without OpenMP compiler support</a:t>
            </a:r>
            <a:endParaRPr b="0" lang="fr-CH" sz="1600" spc="-1" strike="noStrike">
              <a:latin typeface="Arial"/>
            </a:endParaRPr>
          </a:p>
        </p:txBody>
      </p:sp>
      <p:pic>
        <p:nvPicPr>
          <p:cNvPr id="479" name="" descr=""/>
          <p:cNvPicPr/>
          <p:nvPr/>
        </p:nvPicPr>
        <p:blipFill>
          <a:blip r:embed="rId3"/>
          <a:stretch/>
        </p:blipFill>
        <p:spPr>
          <a:xfrm>
            <a:off x="180720" y="1562400"/>
            <a:ext cx="1438920" cy="95724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API</a:t>
            </a:r>
            <a:endParaRPr b="0" lang="fr-CH" sz="2700" spc="-1" strike="noStrike">
              <a:latin typeface="Arial"/>
            </a:endParaRPr>
          </a:p>
        </p:txBody>
      </p:sp>
      <p:pic>
        <p:nvPicPr>
          <p:cNvPr id="481" name="" descr=""/>
          <p:cNvPicPr/>
          <p:nvPr/>
        </p:nvPicPr>
        <p:blipFill>
          <a:blip r:embed="rId1"/>
          <a:stretch/>
        </p:blipFill>
        <p:spPr>
          <a:xfrm>
            <a:off x="8960760" y="108360"/>
            <a:ext cx="955800" cy="955800"/>
          </a:xfrm>
          <a:prstGeom prst="rect">
            <a:avLst/>
          </a:prstGeom>
          <a:ln w="0">
            <a:noFill/>
          </a:ln>
        </p:spPr>
      </p:pic>
      <p:pic>
        <p:nvPicPr>
          <p:cNvPr id="482" name="" descr=""/>
          <p:cNvPicPr/>
          <p:nvPr/>
        </p:nvPicPr>
        <p:blipFill>
          <a:blip r:embed="rId2"/>
          <a:stretch/>
        </p:blipFill>
        <p:spPr>
          <a:xfrm>
            <a:off x="288720" y="1258560"/>
            <a:ext cx="5211720" cy="385920"/>
          </a:xfrm>
          <a:prstGeom prst="rect">
            <a:avLst/>
          </a:prstGeom>
          <a:ln w="0">
            <a:noFill/>
          </a:ln>
        </p:spPr>
      </p:pic>
      <p:pic>
        <p:nvPicPr>
          <p:cNvPr id="483" name="" descr=""/>
          <p:cNvPicPr/>
          <p:nvPr/>
        </p:nvPicPr>
        <p:blipFill>
          <a:blip r:embed="rId3"/>
          <a:stretch/>
        </p:blipFill>
        <p:spPr>
          <a:xfrm>
            <a:off x="720000" y="2304000"/>
            <a:ext cx="5088240" cy="342720"/>
          </a:xfrm>
          <a:prstGeom prst="rect">
            <a:avLst/>
          </a:prstGeom>
          <a:ln w="0">
            <a:noFill/>
          </a:ln>
        </p:spPr>
      </p:pic>
      <p:pic>
        <p:nvPicPr>
          <p:cNvPr id="484" name="" descr=""/>
          <p:cNvPicPr/>
          <p:nvPr/>
        </p:nvPicPr>
        <p:blipFill>
          <a:blip r:embed="rId4"/>
          <a:stretch/>
        </p:blipFill>
        <p:spPr>
          <a:xfrm>
            <a:off x="1617120" y="2952000"/>
            <a:ext cx="5037480" cy="320760"/>
          </a:xfrm>
          <a:prstGeom prst="rect">
            <a:avLst/>
          </a:prstGeom>
          <a:ln w="0">
            <a:noFill/>
          </a:ln>
        </p:spPr>
      </p:pic>
      <p:pic>
        <p:nvPicPr>
          <p:cNvPr id="485" name="" descr=""/>
          <p:cNvPicPr/>
          <p:nvPr/>
        </p:nvPicPr>
        <p:blipFill>
          <a:blip r:embed="rId5"/>
          <a:stretch/>
        </p:blipFill>
        <p:spPr>
          <a:xfrm>
            <a:off x="2480760" y="3600000"/>
            <a:ext cx="5073840" cy="349920"/>
          </a:xfrm>
          <a:prstGeom prst="rect">
            <a:avLst/>
          </a:prstGeom>
          <a:ln w="0">
            <a:noFill/>
          </a:ln>
        </p:spPr>
      </p:pic>
      <p:pic>
        <p:nvPicPr>
          <p:cNvPr id="486" name="" descr=""/>
          <p:cNvPicPr/>
          <p:nvPr/>
        </p:nvPicPr>
        <p:blipFill>
          <a:blip r:embed="rId6"/>
          <a:stretch/>
        </p:blipFill>
        <p:spPr>
          <a:xfrm>
            <a:off x="3636000" y="4464000"/>
            <a:ext cx="5052240" cy="357120"/>
          </a:xfrm>
          <a:prstGeom prst="rect">
            <a:avLst/>
          </a:prstGeom>
          <a:ln w="0">
            <a:noFill/>
          </a:ln>
        </p:spPr>
      </p:pic>
      <p:sp>
        <p:nvSpPr>
          <p:cNvPr id="487" name=""/>
          <p:cNvSpPr/>
          <p:nvPr/>
        </p:nvSpPr>
        <p:spPr>
          <a:xfrm>
            <a:off x="321840" y="1623960"/>
            <a:ext cx="5792760" cy="67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Times New Roman"/>
                <a:ea typeface="DejaVu Sans"/>
              </a:rPr>
              <a:t>Sets number of treads used in next parallel section</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Overrides</a:t>
            </a:r>
            <a:r>
              <a:rPr b="0" lang="fr-CH" sz="1400" spc="-1" strike="noStrike">
                <a:solidFill>
                  <a:srgbClr val="000000"/>
                </a:solidFill>
                <a:latin typeface="Times New Roman"/>
                <a:ea typeface="DejaVu Sans"/>
              </a:rPr>
              <a:t> OMP_NUM_THREADS </a:t>
            </a:r>
            <a:r>
              <a:rPr b="0" lang="en-US" sz="1400" spc="-1" strike="noStrike">
                <a:solidFill>
                  <a:srgbClr val="000000"/>
                </a:solidFill>
                <a:latin typeface="Times New Roman"/>
                <a:ea typeface="DejaVu Sans"/>
              </a:rPr>
              <a:t>environment</a:t>
            </a:r>
            <a:r>
              <a:rPr b="0" lang="fr-CH" sz="1400" spc="-1" strike="noStrike">
                <a:solidFill>
                  <a:srgbClr val="000000"/>
                </a:solidFill>
                <a:latin typeface="Times New Roman"/>
                <a:ea typeface="DejaVu Sans"/>
              </a:rPr>
              <a:t> variable</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Positive </a:t>
            </a:r>
            <a:r>
              <a:rPr b="0" lang="en-US" sz="1400" spc="-1" strike="noStrike">
                <a:solidFill>
                  <a:srgbClr val="000000"/>
                </a:solidFill>
                <a:latin typeface="Times New Roman"/>
                <a:ea typeface="DejaVu Sans"/>
              </a:rPr>
              <a:t>integer</a:t>
            </a:r>
            <a:endParaRPr b="0" lang="fr-CH" sz="1400" spc="-1" strike="noStrike">
              <a:latin typeface="Arial"/>
            </a:endParaRPr>
          </a:p>
        </p:txBody>
      </p:sp>
      <p:sp>
        <p:nvSpPr>
          <p:cNvPr id="488" name=""/>
          <p:cNvSpPr/>
          <p:nvPr/>
        </p:nvSpPr>
        <p:spPr>
          <a:xfrm>
            <a:off x="789480" y="2632320"/>
            <a:ext cx="6630840" cy="34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400" spc="-1" strike="noStrike">
                <a:solidFill>
                  <a:srgbClr val="000000"/>
                </a:solidFill>
                <a:latin typeface="Times New Roman"/>
                <a:ea typeface="DejaVu Sans"/>
              </a:rPr>
              <a:t>Returns max possible (generally set by OMP_NUM_THREADS)</a:t>
            </a:r>
            <a:endParaRPr b="0" lang="fr-CH" sz="1400" spc="-1" strike="noStrike">
              <a:latin typeface="Arial"/>
            </a:endParaRPr>
          </a:p>
        </p:txBody>
      </p:sp>
      <p:sp>
        <p:nvSpPr>
          <p:cNvPr id="489" name=""/>
          <p:cNvSpPr/>
          <p:nvPr/>
        </p:nvSpPr>
        <p:spPr>
          <a:xfrm>
            <a:off x="1686960" y="3253320"/>
            <a:ext cx="4640760" cy="341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Times New Roman"/>
                <a:ea typeface="DejaVu Sans"/>
              </a:rPr>
              <a:t>Returns number of threads currently in team</a:t>
            </a:r>
            <a:endParaRPr b="0" lang="fr-CH" sz="1400" spc="-1" strike="noStrike">
              <a:latin typeface="Arial"/>
            </a:endParaRPr>
          </a:p>
        </p:txBody>
      </p:sp>
      <p:sp>
        <p:nvSpPr>
          <p:cNvPr id="490" name=""/>
          <p:cNvSpPr/>
          <p:nvPr/>
        </p:nvSpPr>
        <p:spPr>
          <a:xfrm>
            <a:off x="2556000" y="3919320"/>
            <a:ext cx="4307040" cy="503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Times New Roman"/>
                <a:ea typeface="DejaVu Sans"/>
              </a:rPr>
              <a:t>Returns thread id of calling thread</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Between</a:t>
            </a:r>
            <a:r>
              <a:rPr b="0" lang="fr-CH" sz="1400" spc="-1" strike="noStrike">
                <a:solidFill>
                  <a:srgbClr val="000000"/>
                </a:solidFill>
                <a:latin typeface="Times New Roman"/>
                <a:ea typeface="DejaVu Sans"/>
              </a:rPr>
              <a:t> 0 and omp_get_num_threads-1</a:t>
            </a:r>
            <a:endParaRPr b="0" lang="fr-CH" sz="1400" spc="-1" strike="noStrike">
              <a:latin typeface="Arial"/>
            </a:endParaRPr>
          </a:p>
        </p:txBody>
      </p:sp>
      <p:sp>
        <p:nvSpPr>
          <p:cNvPr id="491" name=""/>
          <p:cNvSpPr/>
          <p:nvPr/>
        </p:nvSpPr>
        <p:spPr>
          <a:xfrm>
            <a:off x="3693240" y="4797360"/>
            <a:ext cx="4563000" cy="478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Times New Roman"/>
                <a:ea typeface="DejaVu Sans"/>
              </a:rPr>
              <a:t>Returns number of seconds since some point</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Use inpais time=(t2-t1)</a:t>
            </a:r>
            <a:endParaRPr b="0" lang="fr-CH" sz="14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PlaceHolder 10"/>
          <p:cNvSpPr/>
          <p:nvPr/>
        </p:nvSpPr>
        <p:spPr>
          <a:xfrm>
            <a:off x="354960" y="225720"/>
            <a:ext cx="9352080" cy="71100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OpenMP: Example Fibonacci</a:t>
            </a:r>
            <a:endParaRPr b="0" lang="fr-CH" sz="2700" spc="-1" strike="noStrike">
              <a:latin typeface="Arial"/>
            </a:endParaRPr>
          </a:p>
        </p:txBody>
      </p:sp>
      <p:pic>
        <p:nvPicPr>
          <p:cNvPr id="493" name="" descr=""/>
          <p:cNvPicPr/>
          <p:nvPr/>
        </p:nvPicPr>
        <p:blipFill>
          <a:blip r:embed="rId1"/>
          <a:stretch/>
        </p:blipFill>
        <p:spPr>
          <a:xfrm>
            <a:off x="2062080" y="2006280"/>
            <a:ext cx="5137560" cy="2853360"/>
          </a:xfrm>
          <a:prstGeom prst="rect">
            <a:avLst/>
          </a:prstGeom>
          <a:ln w="0">
            <a:noFill/>
          </a:ln>
        </p:spPr>
      </p:pic>
      <p:pic>
        <p:nvPicPr>
          <p:cNvPr id="494" name="" descr=""/>
          <p:cNvPicPr/>
          <p:nvPr/>
        </p:nvPicPr>
        <p:blipFill>
          <a:blip r:embed="rId2"/>
          <a:stretch/>
        </p:blipFill>
        <p:spPr>
          <a:xfrm>
            <a:off x="180720" y="1562400"/>
            <a:ext cx="1438920" cy="95724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
          <p:cNvSpPr/>
          <p:nvPr/>
        </p:nvSpPr>
        <p:spPr>
          <a:xfrm>
            <a:off x="2064600" y="2988000"/>
            <a:ext cx="6172200" cy="918720"/>
          </a:xfrm>
          <a:prstGeom prst="rect">
            <a:avLst/>
          </a:prstGeom>
          <a:noFill/>
          <a:ln w="10800">
            <a:noFill/>
          </a:ln>
        </p:spPr>
        <p:style>
          <a:lnRef idx="0"/>
          <a:fillRef idx="0"/>
          <a:effectRef idx="0"/>
          <a:fontRef idx="minor"/>
        </p:style>
        <p:txBody>
          <a:bodyPr lIns="90000" rIns="90000" tIns="45000" bIns="45000" anchor="ctr">
            <a:noAutofit/>
          </a:bodyPr>
          <a:p>
            <a:pPr algn="ctr">
              <a:lnSpc>
                <a:spcPct val="100000"/>
              </a:lnSpc>
              <a:buNone/>
              <a:tabLst>
                <a:tab algn="l" pos="0"/>
              </a:tabLst>
            </a:pPr>
            <a:r>
              <a:rPr b="1" lang="en-US" sz="2200" spc="-1" strike="noStrike">
                <a:solidFill>
                  <a:srgbClr val="000000"/>
                </a:solidFill>
                <a:latin typeface="Liberation Serif;Times New Roman"/>
                <a:ea typeface="Songti SC"/>
              </a:rPr>
              <a:t>MPI (</a:t>
            </a:r>
            <a:r>
              <a:rPr b="1" lang="en-US" sz="2200" spc="-1" strike="noStrike">
                <a:solidFill>
                  <a:srgbClr val="dc0000"/>
                </a:solidFill>
                <a:latin typeface="Source Sans Pro Black"/>
                <a:ea typeface="Songti SC"/>
              </a:rPr>
              <a:t>M</a:t>
            </a:r>
            <a:r>
              <a:rPr b="1" lang="en-US" sz="2200" spc="-1" strike="noStrike">
                <a:solidFill>
                  <a:srgbClr val="000000"/>
                </a:solidFill>
                <a:latin typeface="Source Sans Pro Black"/>
                <a:ea typeface="Songti SC"/>
              </a:rPr>
              <a:t>essage </a:t>
            </a:r>
            <a:r>
              <a:rPr b="1" lang="en-US" sz="2200" spc="-1" strike="noStrike">
                <a:solidFill>
                  <a:srgbClr val="dc0000"/>
                </a:solidFill>
                <a:latin typeface="Source Sans Pro Black"/>
                <a:ea typeface="Songti SC"/>
              </a:rPr>
              <a:t>P</a:t>
            </a:r>
            <a:r>
              <a:rPr b="1" lang="en-US" sz="2200" spc="-1" strike="noStrike">
                <a:solidFill>
                  <a:srgbClr val="000000"/>
                </a:solidFill>
                <a:latin typeface="Source Sans Pro Black"/>
                <a:ea typeface="Songti SC"/>
              </a:rPr>
              <a:t>assing </a:t>
            </a:r>
            <a:r>
              <a:rPr b="1" lang="en-US" sz="2200" spc="-1" strike="noStrike">
                <a:solidFill>
                  <a:srgbClr val="dc0000"/>
                </a:solidFill>
                <a:latin typeface="Source Sans Pro Black"/>
                <a:ea typeface="Songti SC"/>
              </a:rPr>
              <a:t>I</a:t>
            </a:r>
            <a:r>
              <a:rPr b="1" lang="en-US" sz="2200" spc="-1" strike="noStrike">
                <a:solidFill>
                  <a:srgbClr val="000000"/>
                </a:solidFill>
                <a:latin typeface="Source Sans Pro Black"/>
                <a:ea typeface="Songti SC"/>
              </a:rPr>
              <a:t>nterface)</a:t>
            </a:r>
            <a:endParaRPr b="0" lang="fr-CH" sz="2200" spc="-1" strike="noStrike">
              <a:latin typeface="Arial"/>
            </a:endParaRPr>
          </a:p>
          <a:p>
            <a:pPr algn="ctr">
              <a:lnSpc>
                <a:spcPct val="100000"/>
              </a:lnSpc>
              <a:buNone/>
              <a:tabLst>
                <a:tab algn="l" pos="0"/>
              </a:tabLst>
            </a:pPr>
            <a:endParaRPr b="0" lang="fr-CH" sz="2200" spc="-1" strike="noStrike">
              <a:latin typeface="Arial"/>
            </a:endParaRPr>
          </a:p>
          <a:p>
            <a:pPr algn="ctr">
              <a:lnSpc>
                <a:spcPct val="100000"/>
              </a:lnSpc>
              <a:buNone/>
              <a:tabLst>
                <a:tab algn="l" pos="0"/>
              </a:tabLst>
            </a:pPr>
            <a:endParaRPr b="0" lang="fr-CH" sz="2000" spc="-1" strike="noStrike">
              <a:latin typeface="Arial"/>
            </a:endParaRPr>
          </a:p>
        </p:txBody>
      </p:sp>
      <p:pic>
        <p:nvPicPr>
          <p:cNvPr id="268" name="" descr=""/>
          <p:cNvPicPr/>
          <p:nvPr/>
        </p:nvPicPr>
        <p:blipFill>
          <a:blip r:embed="rId1"/>
          <a:stretch/>
        </p:blipFill>
        <p:spPr>
          <a:xfrm>
            <a:off x="1584000" y="2484360"/>
            <a:ext cx="1419480" cy="1403280"/>
          </a:xfrm>
          <a:prstGeom prst="rect">
            <a:avLst/>
          </a:prstGeom>
          <a:ln w="0">
            <a:noFill/>
          </a:ln>
        </p:spPr>
      </p:pic>
      <p:pic>
        <p:nvPicPr>
          <p:cNvPr id="269" name="" descr=""/>
          <p:cNvPicPr/>
          <p:nvPr/>
        </p:nvPicPr>
        <p:blipFill>
          <a:blip r:embed="rId2"/>
          <a:stretch/>
        </p:blipFill>
        <p:spPr>
          <a:xfrm>
            <a:off x="4140000" y="3802680"/>
            <a:ext cx="1770840" cy="943200"/>
          </a:xfrm>
          <a:prstGeom prst="rect">
            <a:avLst/>
          </a:prstGeom>
          <a:ln w="0">
            <a:noFill/>
          </a:ln>
        </p:spPr>
      </p:pic>
      <p:pic>
        <p:nvPicPr>
          <p:cNvPr id="270" name="" descr=""/>
          <p:cNvPicPr/>
          <p:nvPr/>
        </p:nvPicPr>
        <p:blipFill>
          <a:blip r:embed="rId3"/>
          <a:stretch/>
        </p:blipFill>
        <p:spPr>
          <a:xfrm>
            <a:off x="7560000" y="2150280"/>
            <a:ext cx="2019600" cy="201960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3"/>
          <p:cNvSpPr/>
          <p:nvPr/>
        </p:nvSpPr>
        <p:spPr>
          <a:xfrm>
            <a:off x="349560" y="225720"/>
            <a:ext cx="9352080" cy="71100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OpenMP: Example Quicksort</a:t>
            </a:r>
            <a:endParaRPr b="0" lang="fr-CH" sz="2700" spc="-1" strike="noStrike">
              <a:latin typeface="Arial"/>
            </a:endParaRPr>
          </a:p>
        </p:txBody>
      </p:sp>
      <p:pic>
        <p:nvPicPr>
          <p:cNvPr id="496" name="" descr=""/>
          <p:cNvPicPr/>
          <p:nvPr/>
        </p:nvPicPr>
        <p:blipFill>
          <a:blip r:embed="rId1"/>
          <a:stretch/>
        </p:blipFill>
        <p:spPr>
          <a:xfrm>
            <a:off x="1957680" y="1692000"/>
            <a:ext cx="6501960" cy="3059640"/>
          </a:xfrm>
          <a:prstGeom prst="rect">
            <a:avLst/>
          </a:prstGeom>
          <a:ln w="0">
            <a:noFill/>
          </a:ln>
        </p:spPr>
      </p:pic>
      <p:pic>
        <p:nvPicPr>
          <p:cNvPr id="497" name="" descr=""/>
          <p:cNvPicPr/>
          <p:nvPr/>
        </p:nvPicPr>
        <p:blipFill>
          <a:blip r:embed="rId2"/>
          <a:stretch/>
        </p:blipFill>
        <p:spPr>
          <a:xfrm>
            <a:off x="180720" y="1562400"/>
            <a:ext cx="1438920" cy="95724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2"/>
          <p:cNvSpPr/>
          <p:nvPr/>
        </p:nvSpPr>
        <p:spPr>
          <a:xfrm>
            <a:off x="354960" y="225720"/>
            <a:ext cx="9352080" cy="71100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OpenMP: Example Cholesky Factorization</a:t>
            </a:r>
            <a:endParaRPr b="0" lang="fr-CH" sz="2700" spc="-1" strike="noStrike">
              <a:latin typeface="Arial"/>
            </a:endParaRPr>
          </a:p>
        </p:txBody>
      </p:sp>
      <p:pic>
        <p:nvPicPr>
          <p:cNvPr id="499" name="" descr=""/>
          <p:cNvPicPr/>
          <p:nvPr/>
        </p:nvPicPr>
        <p:blipFill>
          <a:blip r:embed="rId1"/>
          <a:stretch/>
        </p:blipFill>
        <p:spPr>
          <a:xfrm>
            <a:off x="468000" y="1440000"/>
            <a:ext cx="3957480" cy="3671280"/>
          </a:xfrm>
          <a:prstGeom prst="rect">
            <a:avLst/>
          </a:prstGeom>
          <a:ln w="0">
            <a:noFill/>
          </a:ln>
        </p:spPr>
      </p:pic>
      <p:pic>
        <p:nvPicPr>
          <p:cNvPr id="500" name="" descr=""/>
          <p:cNvPicPr/>
          <p:nvPr/>
        </p:nvPicPr>
        <p:blipFill>
          <a:blip r:embed="rId2"/>
          <a:stretch/>
        </p:blipFill>
        <p:spPr>
          <a:xfrm>
            <a:off x="5256000" y="1260000"/>
            <a:ext cx="4724280" cy="413748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6"/>
          <p:cNvSpPr/>
          <p:nvPr/>
        </p:nvSpPr>
        <p:spPr>
          <a:xfrm>
            <a:off x="349560" y="225720"/>
            <a:ext cx="9352080" cy="71100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OpenMP: Example Gauss-Seidel</a:t>
            </a:r>
            <a:endParaRPr b="0" lang="fr-CH" sz="2700" spc="-1" strike="noStrike">
              <a:latin typeface="Arial"/>
            </a:endParaRPr>
          </a:p>
        </p:txBody>
      </p:sp>
      <p:pic>
        <p:nvPicPr>
          <p:cNvPr id="502" name="" descr=""/>
          <p:cNvPicPr/>
          <p:nvPr/>
        </p:nvPicPr>
        <p:blipFill>
          <a:blip r:embed="rId1"/>
          <a:stretch/>
        </p:blipFill>
        <p:spPr>
          <a:xfrm>
            <a:off x="7200000" y="2880000"/>
            <a:ext cx="1902960" cy="1344240"/>
          </a:xfrm>
          <a:prstGeom prst="rect">
            <a:avLst/>
          </a:prstGeom>
          <a:ln w="0">
            <a:noFill/>
          </a:ln>
        </p:spPr>
      </p:pic>
      <p:pic>
        <p:nvPicPr>
          <p:cNvPr id="503" name="" descr=""/>
          <p:cNvPicPr/>
          <p:nvPr/>
        </p:nvPicPr>
        <p:blipFill>
          <a:blip r:embed="rId2"/>
          <a:stretch/>
        </p:blipFill>
        <p:spPr>
          <a:xfrm>
            <a:off x="180000" y="1440000"/>
            <a:ext cx="5709960" cy="3518640"/>
          </a:xfrm>
          <a:prstGeom prst="rect">
            <a:avLst/>
          </a:prstGeom>
          <a:ln w="0">
            <a:noFill/>
          </a:ln>
        </p:spPr>
      </p:pic>
      <p:sp>
        <p:nvSpPr>
          <p:cNvPr id="504" name=""/>
          <p:cNvSpPr/>
          <p:nvPr/>
        </p:nvSpPr>
        <p:spPr>
          <a:xfrm>
            <a:off x="6120000" y="1404000"/>
            <a:ext cx="3827880" cy="12376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lang="en-US" sz="1400" spc="-1" strike="noStrike">
                <a:solidFill>
                  <a:srgbClr val="000000"/>
                </a:solidFill>
                <a:latin typeface="Times New Roman"/>
                <a:ea typeface="DejaVu Sans"/>
              </a:rPr>
              <a:t>Gauss-Seidel Method is used to solve the linear system Equations. It is a method of iteration for solving n linear equation Ax=b with the unknown variables.</a:t>
            </a:r>
            <a:endParaRPr b="0" lang="fr-CH" sz="14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5" name="" descr=""/>
          <p:cNvPicPr/>
          <p:nvPr/>
        </p:nvPicPr>
        <p:blipFill>
          <a:blip r:embed="rId1"/>
          <a:stretch/>
        </p:blipFill>
        <p:spPr>
          <a:xfrm rot="21595200">
            <a:off x="1514160" y="1624320"/>
            <a:ext cx="6506280" cy="3301560"/>
          </a:xfrm>
          <a:prstGeom prst="rect">
            <a:avLst/>
          </a:prstGeom>
          <a:ln w="0">
            <a:noFill/>
          </a:ln>
        </p:spPr>
      </p:pic>
      <p:sp>
        <p:nvSpPr>
          <p:cNvPr id="506" name="PlaceHolder 15"/>
          <p:cNvSpPr/>
          <p:nvPr/>
        </p:nvSpPr>
        <p:spPr>
          <a:xfrm>
            <a:off x="349560" y="225720"/>
            <a:ext cx="9352080" cy="71100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OpenMP: Summary</a:t>
            </a:r>
            <a:endParaRPr b="0" lang="fr-CH" sz="2700" spc="-1" strike="noStrike">
              <a:latin typeface="Arial"/>
            </a:endParaRPr>
          </a:p>
        </p:txBody>
      </p:sp>
      <p:pic>
        <p:nvPicPr>
          <p:cNvPr id="507" name="" descr=""/>
          <p:cNvPicPr/>
          <p:nvPr/>
        </p:nvPicPr>
        <p:blipFill>
          <a:blip r:embed="rId2"/>
          <a:stretch/>
        </p:blipFill>
        <p:spPr>
          <a:xfrm>
            <a:off x="8188200" y="2196000"/>
            <a:ext cx="1637280" cy="1509120"/>
          </a:xfrm>
          <a:prstGeom prst="rect">
            <a:avLst/>
          </a:prstGeom>
          <a:ln w="1080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8" name="" descr=""/>
          <p:cNvPicPr/>
          <p:nvPr/>
        </p:nvPicPr>
        <p:blipFill>
          <a:blip r:embed="rId1"/>
          <a:stretch/>
        </p:blipFill>
        <p:spPr>
          <a:xfrm>
            <a:off x="596520" y="1260000"/>
            <a:ext cx="8762400" cy="4087800"/>
          </a:xfrm>
          <a:prstGeom prst="rect">
            <a:avLst/>
          </a:prstGeom>
          <a:ln w="0">
            <a:noFill/>
          </a:ln>
        </p:spPr>
      </p:pic>
      <p:sp>
        <p:nvSpPr>
          <p:cNvPr id="509" name="PlaceHolder 8"/>
          <p:cNvSpPr/>
          <p:nvPr/>
        </p:nvSpPr>
        <p:spPr>
          <a:xfrm>
            <a:off x="349560" y="225720"/>
            <a:ext cx="9352080" cy="71100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OpenMP: Summary Overview</a:t>
            </a:r>
            <a:endParaRPr b="0" lang="fr-CH" sz="2700" spc="-1" strike="noStrike">
              <a:latin typeface="Arial"/>
            </a:endParaRPr>
          </a:p>
        </p:txBody>
      </p:sp>
      <p:pic>
        <p:nvPicPr>
          <p:cNvPr id="510" name="" descr=""/>
          <p:cNvPicPr/>
          <p:nvPr/>
        </p:nvPicPr>
        <p:blipFill>
          <a:blip r:embed="rId2"/>
          <a:stretch/>
        </p:blipFill>
        <p:spPr>
          <a:xfrm>
            <a:off x="8261640" y="1260000"/>
            <a:ext cx="1637280" cy="1509120"/>
          </a:xfrm>
          <a:prstGeom prst="rect">
            <a:avLst/>
          </a:prstGeom>
          <a:ln w="1080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OpenMP: Performance Tips</a:t>
            </a:r>
            <a:endParaRPr b="0" lang="fr-CH" sz="2700" spc="-1" strike="noStrike">
              <a:latin typeface="Arial"/>
            </a:endParaRPr>
          </a:p>
        </p:txBody>
      </p:sp>
      <p:pic>
        <p:nvPicPr>
          <p:cNvPr id="512" name="" descr=""/>
          <p:cNvPicPr/>
          <p:nvPr/>
        </p:nvPicPr>
        <p:blipFill>
          <a:blip r:embed="rId1"/>
          <a:stretch/>
        </p:blipFill>
        <p:spPr>
          <a:xfrm>
            <a:off x="3560760" y="1440000"/>
            <a:ext cx="6188760" cy="3424320"/>
          </a:xfrm>
          <a:prstGeom prst="rect">
            <a:avLst/>
          </a:prstGeom>
          <a:ln w="0">
            <a:noFill/>
          </a:ln>
        </p:spPr>
      </p:pic>
      <p:pic>
        <p:nvPicPr>
          <p:cNvPr id="513" name="" descr=""/>
          <p:cNvPicPr/>
          <p:nvPr/>
        </p:nvPicPr>
        <p:blipFill>
          <a:blip r:embed="rId2"/>
          <a:stretch/>
        </p:blipFill>
        <p:spPr>
          <a:xfrm>
            <a:off x="1400400" y="2160000"/>
            <a:ext cx="1473480" cy="181656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
          <p:cNvSpPr/>
          <p:nvPr/>
        </p:nvSpPr>
        <p:spPr>
          <a:xfrm>
            <a:off x="2160000" y="3240000"/>
            <a:ext cx="5230800" cy="712080"/>
          </a:xfrm>
          <a:prstGeom prst="rect">
            <a:avLst/>
          </a:prstGeom>
          <a:noFill/>
          <a:ln w="10800">
            <a:noFill/>
          </a:ln>
        </p:spPr>
        <p:style>
          <a:lnRef idx="0"/>
          <a:fillRef idx="0"/>
          <a:effectRef idx="0"/>
          <a:fontRef idx="minor"/>
        </p:style>
        <p:txBody>
          <a:bodyPr lIns="90000" rIns="90000" tIns="45000" bIns="45000" anchor="ctr">
            <a:noAutofit/>
          </a:bodyPr>
          <a:p>
            <a:pPr algn="ctr">
              <a:lnSpc>
                <a:spcPct val="115000"/>
              </a:lnSpc>
              <a:spcAft>
                <a:spcPts val="1236"/>
              </a:spcAft>
              <a:buNone/>
            </a:pPr>
            <a:r>
              <a:rPr b="1" lang="en-US" sz="2200" spc="-1" strike="noStrike">
                <a:solidFill>
                  <a:srgbClr val="000000"/>
                </a:solidFill>
                <a:latin typeface="Liberation Serif;Times New Roman"/>
                <a:ea typeface="Songti SC"/>
              </a:rPr>
              <a:t>Hybrid OpenMP-MPI</a:t>
            </a:r>
            <a:endParaRPr b="0" lang="fr-CH" sz="2200" spc="-1" strike="noStrike">
              <a:latin typeface="Arial"/>
            </a:endParaRPr>
          </a:p>
          <a:p>
            <a:pPr algn="ctr">
              <a:lnSpc>
                <a:spcPct val="115000"/>
              </a:lnSpc>
              <a:spcAft>
                <a:spcPts val="1236"/>
              </a:spcAft>
              <a:buNone/>
            </a:pPr>
            <a:endParaRPr b="0" lang="fr-CH" sz="2800" spc="-1" strike="noStrike">
              <a:latin typeface="Arial"/>
            </a:endParaRPr>
          </a:p>
          <a:p>
            <a:pPr algn="ctr">
              <a:lnSpc>
                <a:spcPct val="115000"/>
              </a:lnSpc>
              <a:spcAft>
                <a:spcPts val="1236"/>
              </a:spcAft>
              <a:buNone/>
            </a:pPr>
            <a:endParaRPr b="0" lang="fr-CH" sz="2000" spc="-1" strike="noStrike">
              <a:latin typeface="Arial"/>
            </a:endParaRPr>
          </a:p>
        </p:txBody>
      </p:sp>
      <p:pic>
        <p:nvPicPr>
          <p:cNvPr id="515" name="" descr=""/>
          <p:cNvPicPr/>
          <p:nvPr/>
        </p:nvPicPr>
        <p:blipFill>
          <a:blip r:embed="rId1"/>
          <a:stretch/>
        </p:blipFill>
        <p:spPr>
          <a:xfrm>
            <a:off x="1872000" y="2484360"/>
            <a:ext cx="1419480" cy="140328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Hybrid MPI and OpenMP</a:t>
            </a:r>
            <a:endParaRPr b="0" lang="fr-CH" sz="2700" spc="-1" strike="noStrike">
              <a:latin typeface="Arial"/>
            </a:endParaRPr>
          </a:p>
        </p:txBody>
      </p:sp>
      <p:pic>
        <p:nvPicPr>
          <p:cNvPr id="517" name="" descr=""/>
          <p:cNvPicPr/>
          <p:nvPr/>
        </p:nvPicPr>
        <p:blipFill>
          <a:blip r:embed="rId1"/>
          <a:stretch/>
        </p:blipFill>
        <p:spPr>
          <a:xfrm>
            <a:off x="72000" y="2448000"/>
            <a:ext cx="1637280" cy="1509120"/>
          </a:xfrm>
          <a:prstGeom prst="rect">
            <a:avLst/>
          </a:prstGeom>
          <a:ln w="10800">
            <a:noFill/>
          </a:ln>
        </p:spPr>
      </p:pic>
      <p:sp>
        <p:nvSpPr>
          <p:cNvPr id="518" name="PlaceHolder 2"/>
          <p:cNvSpPr>
            <a:spLocks noGrp="1"/>
          </p:cNvSpPr>
          <p:nvPr>
            <p:ph/>
          </p:nvPr>
        </p:nvSpPr>
        <p:spPr>
          <a:xfrm>
            <a:off x="1512000" y="2520000"/>
            <a:ext cx="8313480" cy="1423800"/>
          </a:xfrm>
          <a:prstGeom prst="rect">
            <a:avLst/>
          </a:prstGeom>
          <a:noFill/>
          <a:ln w="0">
            <a:noFill/>
          </a:ln>
        </p:spPr>
        <p:txBody>
          <a:bodyPr lIns="0" rIns="0" tIns="0" bIns="0" anchor="t">
            <a:normAutofit/>
          </a:bodyPr>
          <a:p>
            <a:pPr algn="just">
              <a:lnSpc>
                <a:spcPct val="100000"/>
              </a:lnSpc>
              <a:spcAft>
                <a:spcPts val="1057"/>
              </a:spcAft>
              <a:buNone/>
              <a:tabLst>
                <a:tab algn="l" pos="0"/>
              </a:tabLst>
            </a:pPr>
            <a:r>
              <a:rPr b="0" lang="en-US" sz="1400" spc="-1" strike="noStrike">
                <a:solidFill>
                  <a:srgbClr val="2c3e50"/>
                </a:solidFill>
                <a:latin typeface="Times New Roman"/>
              </a:rPr>
              <a:t>Hybrid application programs using</a:t>
            </a:r>
            <a:r>
              <a:rPr b="1" lang="en-US" sz="1400" spc="-1" strike="noStrike">
                <a:solidFill>
                  <a:srgbClr val="2c3e50"/>
                </a:solidFill>
                <a:latin typeface="Times New Roman"/>
              </a:rPr>
              <a:t> MPI + OpenMP</a:t>
            </a:r>
            <a:r>
              <a:rPr b="0" lang="en-US" sz="1400" spc="-1" strike="noStrike">
                <a:solidFill>
                  <a:srgbClr val="2c3e50"/>
                </a:solidFill>
                <a:latin typeface="Times New Roman"/>
              </a:rPr>
              <a:t> are now common place on large HPC systems. </a:t>
            </a:r>
            <a:endParaRPr b="0" lang="fr-CH" sz="1400" spc="-1" strike="noStrike">
              <a:latin typeface="Arial"/>
            </a:endParaRPr>
          </a:p>
          <a:p>
            <a:pPr algn="just">
              <a:lnSpc>
                <a:spcPct val="100000"/>
              </a:lnSpc>
              <a:spcAft>
                <a:spcPts val="1057"/>
              </a:spcAft>
              <a:buNone/>
              <a:tabLst>
                <a:tab algn="l" pos="0"/>
              </a:tabLst>
            </a:pPr>
            <a:r>
              <a:rPr b="0" lang="en-US" sz="1400" spc="-1" strike="noStrike">
                <a:solidFill>
                  <a:srgbClr val="2c3e50"/>
                </a:solidFill>
                <a:latin typeface="Times New Roman"/>
              </a:rPr>
              <a:t>There are basically two main motivations:</a:t>
            </a:r>
            <a:endParaRPr b="0" lang="fr-CH" sz="1400" spc="-1" strike="noStrike">
              <a:latin typeface="Arial"/>
            </a:endParaRPr>
          </a:p>
          <a:p>
            <a:pPr marL="360000" algn="just">
              <a:lnSpc>
                <a:spcPct val="100000"/>
              </a:lnSpc>
              <a:spcAft>
                <a:spcPts val="1057"/>
              </a:spcAft>
              <a:buNone/>
              <a:tabLst>
                <a:tab algn="l" pos="0"/>
              </a:tabLst>
            </a:pPr>
            <a:r>
              <a:rPr b="0" lang="en-US" sz="1400" spc="-1" strike="noStrike">
                <a:solidFill>
                  <a:srgbClr val="2c3e50"/>
                </a:solidFill>
                <a:latin typeface="Times New Roman"/>
              </a:rPr>
              <a:t>1. Reduced memory footprint, both in the application and in the MPI library (eg communication buffers).</a:t>
            </a:r>
            <a:endParaRPr b="0" lang="fr-CH" sz="1400" spc="-1" strike="noStrike">
              <a:latin typeface="Arial"/>
            </a:endParaRPr>
          </a:p>
          <a:p>
            <a:pPr marL="360000" algn="just">
              <a:lnSpc>
                <a:spcPct val="100000"/>
              </a:lnSpc>
              <a:spcAft>
                <a:spcPts val="1057"/>
              </a:spcAft>
              <a:buNone/>
              <a:tabLst>
                <a:tab algn="l" pos="0"/>
              </a:tabLst>
            </a:pPr>
            <a:r>
              <a:rPr b="0" lang="en-US" sz="1400" spc="-1" strike="noStrike">
                <a:solidFill>
                  <a:srgbClr val="2c3e50"/>
                </a:solidFill>
                <a:latin typeface="Times New Roman"/>
              </a:rPr>
              <a:t>2. Improved performance, especially at high core counts where pure MPI scalability runs out.</a:t>
            </a:r>
            <a:endParaRPr b="0" lang="fr-CH" sz="1400" spc="-1" strike="noStrike">
              <a:latin typeface="Arial"/>
            </a:endParaRPr>
          </a:p>
          <a:p>
            <a:pPr marL="360000">
              <a:lnSpc>
                <a:spcPct val="100000"/>
              </a:lnSpc>
              <a:spcAft>
                <a:spcPts val="1057"/>
              </a:spcAft>
              <a:buNone/>
              <a:tabLst>
                <a:tab algn="l" pos="0"/>
              </a:tabLst>
            </a:pPr>
            <a:endParaRPr b="0" lang="fr-CH" sz="1200" spc="-1" strike="noStrike">
              <a:latin typeface="Arial"/>
            </a:endParaRPr>
          </a:p>
          <a:p>
            <a:pPr marL="457200">
              <a:lnSpc>
                <a:spcPct val="100000"/>
              </a:lnSpc>
              <a:spcAft>
                <a:spcPts val="1057"/>
              </a:spcAft>
              <a:buNone/>
              <a:tabLst>
                <a:tab algn="l" pos="0"/>
              </a:tabLst>
            </a:pPr>
            <a:endParaRPr b="0" lang="fr-CH" sz="12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Hybrid MPI and OpenMP</a:t>
            </a:r>
            <a:endParaRPr b="0" lang="fr-CH" sz="2700" spc="-1" strike="noStrike">
              <a:latin typeface="Arial"/>
            </a:endParaRPr>
          </a:p>
        </p:txBody>
      </p:sp>
      <p:pic>
        <p:nvPicPr>
          <p:cNvPr id="520" name="" descr=""/>
          <p:cNvPicPr/>
          <p:nvPr/>
        </p:nvPicPr>
        <p:blipFill>
          <a:blip r:embed="rId1"/>
          <a:stretch/>
        </p:blipFill>
        <p:spPr>
          <a:xfrm>
            <a:off x="72360" y="2448360"/>
            <a:ext cx="1637280" cy="1509120"/>
          </a:xfrm>
          <a:prstGeom prst="rect">
            <a:avLst/>
          </a:prstGeom>
          <a:ln w="10800">
            <a:noFill/>
          </a:ln>
        </p:spPr>
      </p:pic>
      <p:sp>
        <p:nvSpPr>
          <p:cNvPr id="521" name=""/>
          <p:cNvSpPr/>
          <p:nvPr/>
        </p:nvSpPr>
        <p:spPr>
          <a:xfrm>
            <a:off x="1440000" y="1957680"/>
            <a:ext cx="8349480" cy="250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000000"/>
                </a:solidFill>
                <a:latin typeface="Times New Roman"/>
                <a:ea typeface="DejaVu Sans"/>
              </a:rPr>
              <a:t>Parallel</a:t>
            </a:r>
            <a:r>
              <a:rPr b="1" lang="fr-CH" sz="1400" spc="-1" strike="noStrike">
                <a:solidFill>
                  <a:srgbClr val="000000"/>
                </a:solidFill>
                <a:latin typeface="Times New Roman"/>
                <a:ea typeface="DejaVu Sans"/>
              </a:rPr>
              <a:t> </a:t>
            </a:r>
            <a:r>
              <a:rPr b="1" lang="en-US" sz="1400" spc="-1" strike="noStrike">
                <a:solidFill>
                  <a:srgbClr val="000000"/>
                </a:solidFill>
                <a:latin typeface="Times New Roman"/>
                <a:ea typeface="DejaVu Sans"/>
              </a:rPr>
              <a:t>programming</a:t>
            </a:r>
            <a:r>
              <a:rPr b="1" lang="fr-CH" sz="1400" spc="-1" strike="noStrike">
                <a:solidFill>
                  <a:srgbClr val="000000"/>
                </a:solidFill>
                <a:latin typeface="Times New Roman"/>
                <a:ea typeface="DejaVu Sans"/>
              </a:rPr>
              <a:t> </a:t>
            </a:r>
            <a:r>
              <a:rPr b="1" lang="en-US" sz="1400" spc="-1" strike="noStrike">
                <a:solidFill>
                  <a:srgbClr val="000000"/>
                </a:solidFill>
                <a:latin typeface="Times New Roman"/>
                <a:ea typeface="DejaVu Sans"/>
              </a:rPr>
              <a:t>models</a:t>
            </a:r>
            <a:endParaRPr b="0" lang="fr-CH" sz="1400" spc="-1" strike="noStrike">
              <a:latin typeface="Arial"/>
            </a:endParaRPr>
          </a:p>
          <a:p>
            <a:pPr>
              <a:lnSpc>
                <a:spcPct val="100000"/>
              </a:lnSpc>
              <a:buNone/>
            </a:pPr>
            <a:endParaRPr b="0" lang="fr-CH" sz="1400" spc="-1" strike="noStrike">
              <a:latin typeface="Arial"/>
            </a:endParaRPr>
          </a:p>
          <a:p>
            <a:pPr>
              <a:lnSpc>
                <a:spcPct val="100000"/>
              </a:lnSpc>
              <a:buNone/>
            </a:pPr>
            <a:r>
              <a:rPr b="1" i="1" lang="en-US" sz="1400" spc="-1" strike="noStrike">
                <a:solidFill>
                  <a:srgbClr val="000000"/>
                </a:solidFill>
                <a:latin typeface="Times New Roman"/>
                <a:ea typeface="DejaVu Sans"/>
              </a:rPr>
              <a:t>Parallel execution</a:t>
            </a:r>
            <a:r>
              <a:rPr b="0" lang="en-US" sz="1400" spc="-1" strike="noStrike">
                <a:solidFill>
                  <a:srgbClr val="000000"/>
                </a:solidFill>
                <a:latin typeface="Times New Roman"/>
                <a:ea typeface="DejaVu Sans"/>
              </a:rPr>
              <a:t> is based on threads or processes (or both) which run at the same time on different CPU cores</a:t>
            </a:r>
            <a:endParaRPr b="0" lang="fr-CH" sz="1400" spc="-1" strike="noStrike">
              <a:latin typeface="Arial"/>
            </a:endParaRPr>
          </a:p>
          <a:p>
            <a:pPr>
              <a:lnSpc>
                <a:spcPct val="100000"/>
              </a:lnSpc>
              <a:buNone/>
            </a:pPr>
            <a:endParaRPr b="0" lang="fr-CH" sz="1400" spc="-1" strike="noStrike">
              <a:latin typeface="Arial"/>
            </a:endParaRPr>
          </a:p>
          <a:p>
            <a:pPr>
              <a:lnSpc>
                <a:spcPct val="100000"/>
              </a:lnSpc>
              <a:buNone/>
            </a:pPr>
            <a:r>
              <a:rPr b="1" i="1" lang="en-US" sz="1400" spc="-1" strike="noStrike">
                <a:solidFill>
                  <a:srgbClr val="000000"/>
                </a:solidFill>
                <a:latin typeface="Times New Roman"/>
                <a:ea typeface="DejaVu Sans"/>
              </a:rPr>
              <a:t>Processes</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 Interaction is based on exchanging messages between processes</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 </a:t>
            </a:r>
            <a:r>
              <a:rPr b="0" lang="fr-CH" sz="1400" spc="-1" strike="noStrike">
                <a:solidFill>
                  <a:srgbClr val="000000"/>
                </a:solidFill>
                <a:latin typeface="Times New Roman"/>
                <a:ea typeface="DejaVu Sans"/>
              </a:rPr>
              <a:t>- MPI (Message </a:t>
            </a:r>
            <a:r>
              <a:rPr b="0" lang="en-US" sz="1400" spc="-1" strike="noStrike">
                <a:solidFill>
                  <a:srgbClr val="000000"/>
                </a:solidFill>
                <a:latin typeface="Times New Roman"/>
                <a:ea typeface="DejaVu Sans"/>
              </a:rPr>
              <a:t>passing</a:t>
            </a:r>
            <a:r>
              <a:rPr b="0" lang="fr-CH" sz="1400" spc="-1" strike="noStrike">
                <a:solidFill>
                  <a:srgbClr val="000000"/>
                </a:solidFill>
                <a:latin typeface="Times New Roman"/>
                <a:ea typeface="DejaVu Sans"/>
              </a:rPr>
              <a:t> interface)</a:t>
            </a:r>
            <a:endParaRPr b="0" lang="fr-CH" sz="1400" spc="-1" strike="noStrike">
              <a:latin typeface="Arial"/>
            </a:endParaRPr>
          </a:p>
          <a:p>
            <a:pPr>
              <a:lnSpc>
                <a:spcPct val="100000"/>
              </a:lnSpc>
              <a:buNone/>
            </a:pPr>
            <a:endParaRPr b="0" lang="fr-CH" sz="1400" spc="-1" strike="noStrike">
              <a:latin typeface="Arial"/>
            </a:endParaRPr>
          </a:p>
          <a:p>
            <a:pPr>
              <a:lnSpc>
                <a:spcPct val="100000"/>
              </a:lnSpc>
              <a:buNone/>
            </a:pPr>
            <a:r>
              <a:rPr b="1" i="1" lang="fr-CH" sz="1400" spc="-1" strike="noStrike">
                <a:solidFill>
                  <a:srgbClr val="000000"/>
                </a:solidFill>
                <a:latin typeface="Times New Roman"/>
                <a:ea typeface="DejaVu Sans"/>
              </a:rPr>
              <a:t>Threads</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 Interaction is based on shared memory, i.e. each thread can access directly other threads data</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 </a:t>
            </a:r>
            <a:r>
              <a:rPr b="0" lang="fr-CH" sz="1400" spc="-1" strike="noStrike">
                <a:solidFill>
                  <a:srgbClr val="000000"/>
                </a:solidFill>
                <a:latin typeface="Times New Roman"/>
                <a:ea typeface="DejaVu Sans"/>
              </a:rPr>
              <a:t>- OpenMP</a:t>
            </a:r>
            <a:endParaRPr b="0" lang="fr-CH" sz="1400" spc="-1" strike="noStrike">
              <a:latin typeface="Arial"/>
            </a:endParaRPr>
          </a:p>
          <a:p>
            <a:pPr>
              <a:lnSpc>
                <a:spcPct val="100000"/>
              </a:lnSpc>
              <a:buNone/>
            </a:pPr>
            <a:endParaRPr b="0" lang="fr-CH" sz="18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Hybrid MPI and OpenMP</a:t>
            </a:r>
            <a:endParaRPr b="0" lang="fr-CH" sz="2700" spc="-1" strike="noStrike">
              <a:latin typeface="Arial"/>
            </a:endParaRPr>
          </a:p>
        </p:txBody>
      </p:sp>
      <p:sp>
        <p:nvSpPr>
          <p:cNvPr id="523" name=""/>
          <p:cNvSpPr/>
          <p:nvPr/>
        </p:nvSpPr>
        <p:spPr>
          <a:xfrm>
            <a:off x="1440000" y="1296000"/>
            <a:ext cx="4481280" cy="1368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fr-CH" sz="1400" spc="-1" strike="noStrike">
                <a:solidFill>
                  <a:srgbClr val="000000"/>
                </a:solidFill>
                <a:latin typeface="Times New Roman"/>
                <a:ea typeface="DejaVu Sans"/>
              </a:rPr>
              <a:t>1: MPI</a:t>
            </a:r>
            <a:r>
              <a:rPr b="0" lang="fr-CH"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Processes</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Independent</a:t>
            </a:r>
            <a:r>
              <a:rPr b="0" lang="fr-CH"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execution</a:t>
            </a:r>
            <a:r>
              <a:rPr b="0" lang="fr-CH"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units</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 Have their own memory space</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 MPI </a:t>
            </a:r>
            <a:r>
              <a:rPr b="0" lang="en-US" sz="1400" spc="-1" strike="noStrike">
                <a:solidFill>
                  <a:srgbClr val="000000"/>
                </a:solidFill>
                <a:latin typeface="Times New Roman"/>
                <a:ea typeface="DejaVu Sans"/>
              </a:rPr>
              <a:t>launches</a:t>
            </a:r>
            <a:r>
              <a:rPr b="0" lang="fr-CH" sz="1400" spc="-1" strike="noStrike">
                <a:solidFill>
                  <a:srgbClr val="000000"/>
                </a:solidFill>
                <a:latin typeface="Times New Roman"/>
                <a:ea typeface="DejaVu Sans"/>
              </a:rPr>
              <a:t> N </a:t>
            </a:r>
            <a:r>
              <a:rPr b="0" lang="en-US" sz="1400" spc="-1" strike="noStrike">
                <a:solidFill>
                  <a:srgbClr val="000000"/>
                </a:solidFill>
                <a:latin typeface="Times New Roman"/>
                <a:ea typeface="DejaVu Sans"/>
              </a:rPr>
              <a:t>processes</a:t>
            </a:r>
            <a:r>
              <a:rPr b="0" lang="fr-CH" sz="1400" spc="-1" strike="noStrike">
                <a:solidFill>
                  <a:srgbClr val="000000"/>
                </a:solidFill>
                <a:latin typeface="Times New Roman"/>
                <a:ea typeface="DejaVu Sans"/>
              </a:rPr>
              <a:t> at application startup</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Works</a:t>
            </a:r>
            <a:r>
              <a:rPr b="0" lang="fr-CH"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over</a:t>
            </a:r>
            <a:r>
              <a:rPr b="0" lang="fr-CH" sz="1400" spc="-1" strike="noStrike">
                <a:solidFill>
                  <a:srgbClr val="000000"/>
                </a:solidFill>
                <a:latin typeface="Times New Roman"/>
                <a:ea typeface="DejaVu Sans"/>
              </a:rPr>
              <a:t> multiple </a:t>
            </a:r>
            <a:r>
              <a:rPr b="0" lang="en-US" sz="1400" spc="-1" strike="noStrike">
                <a:solidFill>
                  <a:srgbClr val="000000"/>
                </a:solidFill>
                <a:latin typeface="Times New Roman"/>
                <a:ea typeface="DejaVu Sans"/>
              </a:rPr>
              <a:t>nodes</a:t>
            </a:r>
            <a:endParaRPr b="0" lang="fr-CH" sz="1400" spc="-1" strike="noStrike">
              <a:latin typeface="Arial"/>
            </a:endParaRPr>
          </a:p>
        </p:txBody>
      </p:sp>
      <p:pic>
        <p:nvPicPr>
          <p:cNvPr id="524" name="" descr=""/>
          <p:cNvPicPr/>
          <p:nvPr/>
        </p:nvPicPr>
        <p:blipFill>
          <a:blip r:embed="rId1"/>
          <a:stretch/>
        </p:blipFill>
        <p:spPr>
          <a:xfrm>
            <a:off x="316440" y="3348000"/>
            <a:ext cx="3389040" cy="1512000"/>
          </a:xfrm>
          <a:prstGeom prst="rect">
            <a:avLst/>
          </a:prstGeom>
          <a:ln w="0">
            <a:noFill/>
          </a:ln>
        </p:spPr>
      </p:pic>
      <p:sp>
        <p:nvSpPr>
          <p:cNvPr id="525" name=""/>
          <p:cNvSpPr/>
          <p:nvPr/>
        </p:nvSpPr>
        <p:spPr>
          <a:xfrm>
            <a:off x="77040" y="2666520"/>
            <a:ext cx="4960440" cy="121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fr-CH" sz="1400" spc="-1" strike="noStrike">
                <a:solidFill>
                  <a:srgbClr val="000000"/>
                </a:solidFill>
                <a:latin typeface="Arial"/>
                <a:ea typeface="DejaVu Sans"/>
              </a:rPr>
              <a:t>2: OpenMP:</a:t>
            </a:r>
            <a:r>
              <a:rPr b="0" lang="fr-CH" sz="1400" spc="-1" strike="noStrike">
                <a:solidFill>
                  <a:srgbClr val="000000"/>
                </a:solidFill>
                <a:latin typeface="Arial"/>
                <a:ea typeface="DejaVu Sans"/>
              </a:rPr>
              <a:t> Threads</a:t>
            </a:r>
            <a:endParaRPr b="0" lang="fr-CH" sz="1400" spc="-1" strike="noStrike">
              <a:latin typeface="Arial"/>
            </a:endParaRPr>
          </a:p>
          <a:p>
            <a:pPr>
              <a:lnSpc>
                <a:spcPct val="100000"/>
              </a:lnSpc>
              <a:buNone/>
            </a:pPr>
            <a:r>
              <a:rPr b="0" lang="en-US" sz="1400" spc="-1" strike="noStrike">
                <a:solidFill>
                  <a:srgbClr val="000000"/>
                </a:solidFill>
                <a:latin typeface="Arial"/>
                <a:ea typeface="DejaVu Sans"/>
              </a:rPr>
              <a:t>- Threads share memory space</a:t>
            </a:r>
            <a:endParaRPr b="0" lang="fr-CH" sz="1400" spc="-1" strike="noStrike">
              <a:latin typeface="Arial"/>
            </a:endParaRPr>
          </a:p>
          <a:p>
            <a:pPr>
              <a:lnSpc>
                <a:spcPct val="100000"/>
              </a:lnSpc>
              <a:buNone/>
            </a:pPr>
            <a:r>
              <a:rPr b="0" lang="en-US" sz="1400" spc="-1" strike="noStrike">
                <a:solidFill>
                  <a:srgbClr val="000000"/>
                </a:solidFill>
                <a:latin typeface="Arial"/>
                <a:ea typeface="DejaVu Sans"/>
              </a:rPr>
              <a:t>- Threads are created and destroyed (parallel regions)</a:t>
            </a:r>
            <a:endParaRPr b="0" lang="fr-CH" sz="1400" spc="-1" strike="noStrike">
              <a:latin typeface="Arial"/>
            </a:endParaRPr>
          </a:p>
          <a:p>
            <a:pPr>
              <a:lnSpc>
                <a:spcPct val="100000"/>
              </a:lnSpc>
              <a:buNone/>
            </a:pPr>
            <a:r>
              <a:rPr b="0" lang="en-US" sz="1400" spc="-1" strike="noStrike">
                <a:solidFill>
                  <a:srgbClr val="000000"/>
                </a:solidFill>
                <a:latin typeface="Arial"/>
                <a:ea typeface="DejaVu Sans"/>
              </a:rPr>
              <a:t>- Limited to a single node</a:t>
            </a:r>
            <a:endParaRPr b="0" lang="fr-CH" sz="1400" spc="-1" strike="noStrike">
              <a:latin typeface="Arial"/>
            </a:endParaRPr>
          </a:p>
        </p:txBody>
      </p:sp>
      <p:pic>
        <p:nvPicPr>
          <p:cNvPr id="526" name="" descr=""/>
          <p:cNvPicPr/>
          <p:nvPr/>
        </p:nvPicPr>
        <p:blipFill>
          <a:blip r:embed="rId2"/>
          <a:stretch/>
        </p:blipFill>
        <p:spPr>
          <a:xfrm>
            <a:off x="218520" y="1512000"/>
            <a:ext cx="1158840" cy="694080"/>
          </a:xfrm>
          <a:prstGeom prst="rect">
            <a:avLst/>
          </a:prstGeom>
          <a:ln w="0">
            <a:noFill/>
          </a:ln>
        </p:spPr>
      </p:pic>
      <p:pic>
        <p:nvPicPr>
          <p:cNvPr id="527" name="" descr=""/>
          <p:cNvPicPr/>
          <p:nvPr/>
        </p:nvPicPr>
        <p:blipFill>
          <a:blip r:embed="rId3"/>
          <a:stretch/>
        </p:blipFill>
        <p:spPr>
          <a:xfrm>
            <a:off x="5819760" y="1376640"/>
            <a:ext cx="2748960" cy="2337480"/>
          </a:xfrm>
          <a:prstGeom prst="rect">
            <a:avLst/>
          </a:prstGeom>
          <a:ln w="0">
            <a:noFill/>
          </a:ln>
        </p:spPr>
      </p:pic>
      <p:sp>
        <p:nvSpPr>
          <p:cNvPr id="528" name=""/>
          <p:cNvSpPr/>
          <p:nvPr/>
        </p:nvSpPr>
        <p:spPr>
          <a:xfrm>
            <a:off x="4860000" y="3852000"/>
            <a:ext cx="5217480" cy="1463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000000"/>
                </a:solidFill>
                <a:latin typeface="Times New Roman"/>
                <a:ea typeface="DejaVu Sans"/>
              </a:rPr>
              <a:t>3: Hybrid programming:</a:t>
            </a:r>
            <a:r>
              <a:rPr b="0" lang="en-US" sz="1400" spc="-1" strike="noStrike">
                <a:solidFill>
                  <a:srgbClr val="000000"/>
                </a:solidFill>
                <a:latin typeface="Times New Roman"/>
                <a:ea typeface="DejaVu Sans"/>
              </a:rPr>
              <a:t> Launch threads (OpenMP) within processes (MPI)</a:t>
            </a:r>
            <a:endParaRPr b="0" lang="fr-CH" sz="1400" spc="-1" strike="noStrike">
              <a:latin typeface="Arial"/>
            </a:endParaRPr>
          </a:p>
          <a:p>
            <a:pPr>
              <a:lnSpc>
                <a:spcPct val="100000"/>
              </a:lnSpc>
              <a:buNone/>
            </a:pP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 Shared memory programming inside a node, message passing between nodes</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 Optimum MPI task per node ratio depends on the application and should always be experimented.</a:t>
            </a:r>
            <a:endParaRPr b="0" lang="fr-CH" sz="1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MPI (Message Passing Interface) </a:t>
            </a:r>
            <a:endParaRPr b="0" lang="fr-CH" sz="2700" spc="-1" strike="noStrike">
              <a:latin typeface="Arial"/>
            </a:endParaRPr>
          </a:p>
        </p:txBody>
      </p:sp>
      <p:sp>
        <p:nvSpPr>
          <p:cNvPr id="272" name=""/>
          <p:cNvSpPr/>
          <p:nvPr/>
        </p:nvSpPr>
        <p:spPr>
          <a:xfrm>
            <a:off x="180000" y="1649880"/>
            <a:ext cx="9712800" cy="2842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Times New Roman"/>
                <a:ea typeface="DejaVu Sans"/>
              </a:rPr>
              <a:t>MPI  is a library of subroutines (in Fortran,C, C++)</a:t>
            </a:r>
            <a:endParaRPr b="0" lang="fr-CH" sz="1400" spc="-1" strike="noStrike">
              <a:latin typeface="Arial"/>
            </a:endParaRPr>
          </a:p>
          <a:p>
            <a:pPr>
              <a:lnSpc>
                <a:spcPct val="100000"/>
              </a:lnSpc>
              <a:buNone/>
            </a:pP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Allows the coordination of a program running as multiple processes in a distributed-memory environment. </a:t>
            </a:r>
            <a:endParaRPr b="0" lang="fr-CH" sz="1400" spc="-1" strike="noStrike">
              <a:latin typeface="Arial"/>
            </a:endParaRPr>
          </a:p>
          <a:p>
            <a:pPr>
              <a:lnSpc>
                <a:spcPct val="100000"/>
              </a:lnSpc>
              <a:buNone/>
            </a:pP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Flexible enough to also be used in a shared-memory environment.</a:t>
            </a:r>
            <a:endParaRPr b="0" lang="fr-CH" sz="1400" spc="-1" strike="noStrike">
              <a:latin typeface="Arial"/>
            </a:endParaRPr>
          </a:p>
          <a:p>
            <a:pPr>
              <a:lnSpc>
                <a:spcPct val="100000"/>
              </a:lnSpc>
              <a:buNone/>
            </a:pP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Can be used and compiled on a wide variety of single platforms or (homogeneous or heterogeneous) clusters of computers over a network.</a:t>
            </a:r>
            <a:endParaRPr b="0" lang="fr-CH" sz="1400" spc="-1" strike="noStrike">
              <a:latin typeface="Arial"/>
            </a:endParaRPr>
          </a:p>
          <a:p>
            <a:pPr>
              <a:lnSpc>
                <a:spcPct val="100000"/>
              </a:lnSpc>
              <a:buNone/>
            </a:pP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The scalability of MPI is not limited by the number of processors/cores on one computation node, as opposed to shared memory parallel models. </a:t>
            </a:r>
            <a:endParaRPr b="0" lang="fr-CH" sz="1400" spc="-1" strike="noStrike">
              <a:latin typeface="Arial"/>
            </a:endParaRPr>
          </a:p>
          <a:p>
            <a:pPr>
              <a:lnSpc>
                <a:spcPct val="100000"/>
              </a:lnSpc>
              <a:buNone/>
            </a:pP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MPI library is standardized, should work (without further changes!) </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on any machine on which the MPI library is installed.</a:t>
            </a:r>
            <a:endParaRPr b="0" lang="fr-CH" sz="1400" spc="-1" strike="noStrike">
              <a:latin typeface="Arial"/>
            </a:endParaRPr>
          </a:p>
        </p:txBody>
      </p:sp>
      <p:pic>
        <p:nvPicPr>
          <p:cNvPr id="273" name="" descr=""/>
          <p:cNvPicPr/>
          <p:nvPr/>
        </p:nvPicPr>
        <p:blipFill>
          <a:blip r:embed="rId1"/>
          <a:stretch/>
        </p:blipFill>
        <p:spPr>
          <a:xfrm>
            <a:off x="8437320" y="3884760"/>
            <a:ext cx="1637280" cy="1509120"/>
          </a:xfrm>
          <a:prstGeom prst="rect">
            <a:avLst/>
          </a:prstGeom>
          <a:ln w="1080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Hybrid Programming</a:t>
            </a:r>
            <a:endParaRPr b="0" lang="fr-CH" sz="2700" spc="-1" strike="noStrike">
              <a:latin typeface="Arial"/>
            </a:endParaRPr>
          </a:p>
        </p:txBody>
      </p:sp>
      <p:sp>
        <p:nvSpPr>
          <p:cNvPr id="530" name=""/>
          <p:cNvSpPr/>
          <p:nvPr/>
        </p:nvSpPr>
        <p:spPr>
          <a:xfrm>
            <a:off x="360000" y="1368000"/>
            <a:ext cx="9533520" cy="3561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800" spc="-1" strike="noStrike">
                <a:solidFill>
                  <a:srgbClr val="000000"/>
                </a:solidFill>
                <a:latin typeface="Arial"/>
                <a:ea typeface="DejaVu Sans"/>
              </a:rPr>
              <a:t> </a:t>
            </a:r>
            <a:endParaRPr b="0" lang="fr-CH" sz="1800" spc="-1" strike="noStrike">
              <a:latin typeface="Arial"/>
            </a:endParaRPr>
          </a:p>
          <a:p>
            <a:pPr>
              <a:lnSpc>
                <a:spcPct val="100000"/>
              </a:lnSpc>
              <a:buNone/>
            </a:pPr>
            <a:r>
              <a:rPr b="0" lang="en-US" sz="1400" spc="-1" strike="noStrike">
                <a:solidFill>
                  <a:srgbClr val="000000"/>
                </a:solidFill>
                <a:latin typeface="Calibri"/>
                <a:ea typeface="DejaVu Sans"/>
              </a:rPr>
              <a:t>In hybrid programming each process can have </a:t>
            </a:r>
            <a:r>
              <a:rPr b="1" lang="en-US" sz="1400" spc="-1" strike="noStrike">
                <a:solidFill>
                  <a:srgbClr val="000000"/>
                </a:solidFill>
                <a:latin typeface="Calibri"/>
                <a:ea typeface="DejaVu Sans"/>
              </a:rPr>
              <a:t>multiple threads executing simultaneously</a:t>
            </a:r>
            <a:endParaRPr b="0" lang="fr-CH" sz="1400" spc="-1" strike="noStrike">
              <a:latin typeface="Arial"/>
            </a:endParaRPr>
          </a:p>
          <a:p>
            <a:pPr>
              <a:lnSpc>
                <a:spcPct val="100000"/>
              </a:lnSpc>
              <a:buNone/>
            </a:pPr>
            <a:r>
              <a:rPr b="0" lang="en-US" sz="1400" spc="-1" strike="noStrike">
                <a:solidFill>
                  <a:srgbClr val="000000"/>
                </a:solidFill>
                <a:latin typeface="Calibri"/>
                <a:ea typeface="DejaVu Sans"/>
              </a:rPr>
              <a:t>All</a:t>
            </a:r>
            <a:r>
              <a:rPr b="0" lang="fr-CH" sz="1400" spc="-1" strike="noStrike">
                <a:solidFill>
                  <a:srgbClr val="000000"/>
                </a:solidFill>
                <a:latin typeface="Calibri"/>
                <a:ea typeface="DejaVu Sans"/>
              </a:rPr>
              <a:t> threads </a:t>
            </a:r>
            <a:r>
              <a:rPr b="0" lang="en-US" sz="1400" spc="-1" strike="noStrike">
                <a:solidFill>
                  <a:srgbClr val="000000"/>
                </a:solidFill>
                <a:latin typeface="Calibri"/>
                <a:ea typeface="DejaVu Sans"/>
              </a:rPr>
              <a:t>within</a:t>
            </a:r>
            <a:r>
              <a:rPr b="0" lang="fr-CH" sz="1400" spc="-1" strike="noStrike">
                <a:solidFill>
                  <a:srgbClr val="000000"/>
                </a:solidFill>
                <a:latin typeface="Calibri"/>
                <a:ea typeface="DejaVu Sans"/>
              </a:rPr>
              <a:t> a process </a:t>
            </a:r>
            <a:r>
              <a:rPr b="0" lang="en-US" sz="1400" spc="-1" strike="noStrike">
                <a:solidFill>
                  <a:srgbClr val="000000"/>
                </a:solidFill>
                <a:latin typeface="Calibri"/>
                <a:ea typeface="DejaVu Sans"/>
              </a:rPr>
              <a:t>share</a:t>
            </a:r>
            <a:r>
              <a:rPr b="0" lang="fr-CH" sz="1400" spc="-1" strike="noStrike">
                <a:solidFill>
                  <a:srgbClr val="000000"/>
                </a:solidFill>
                <a:latin typeface="Calibri"/>
                <a:ea typeface="DejaVu Sans"/>
              </a:rPr>
              <a:t> all MPI </a:t>
            </a:r>
            <a:r>
              <a:rPr b="0" lang="en-US" sz="1400" spc="-1" strike="noStrike">
                <a:solidFill>
                  <a:srgbClr val="000000"/>
                </a:solidFill>
                <a:latin typeface="Calibri"/>
                <a:ea typeface="DejaVu Sans"/>
              </a:rPr>
              <a:t>objects</a:t>
            </a:r>
            <a:r>
              <a:rPr b="0" lang="fr-CH" sz="1400" spc="-1" strike="noStrike">
                <a:solidFill>
                  <a:srgbClr val="000000"/>
                </a:solidFill>
                <a:latin typeface="Calibri"/>
                <a:ea typeface="DejaVu Sans"/>
              </a:rPr>
              <a:t> </a:t>
            </a:r>
            <a:r>
              <a:rPr b="0" lang="en-US" sz="1400" spc="-1" strike="noStrike">
                <a:solidFill>
                  <a:srgbClr val="000000"/>
                </a:solidFill>
                <a:latin typeface="Calibri"/>
                <a:ea typeface="DejaVu Sans"/>
              </a:rPr>
              <a:t>Communicators</a:t>
            </a:r>
            <a:r>
              <a:rPr b="0" lang="fr-CH" sz="1400" spc="-1" strike="noStrike">
                <a:solidFill>
                  <a:srgbClr val="000000"/>
                </a:solidFill>
                <a:latin typeface="Calibri"/>
                <a:ea typeface="DejaVu Sans"/>
              </a:rPr>
              <a:t>, </a:t>
            </a:r>
            <a:r>
              <a:rPr b="0" lang="en-US" sz="1400" spc="-1" strike="noStrike">
                <a:solidFill>
                  <a:srgbClr val="000000"/>
                </a:solidFill>
                <a:latin typeface="Calibri"/>
                <a:ea typeface="DejaVu Sans"/>
              </a:rPr>
              <a:t>requests</a:t>
            </a:r>
            <a:r>
              <a:rPr b="0" lang="fr-CH" sz="1400" spc="-1" strike="noStrike">
                <a:solidFill>
                  <a:srgbClr val="000000"/>
                </a:solidFill>
                <a:latin typeface="Calibri"/>
                <a:ea typeface="DejaVu Sans"/>
              </a:rPr>
              <a:t>, etc.</a:t>
            </a:r>
            <a:endParaRPr b="0" lang="fr-CH" sz="1400" spc="-1" strike="noStrike">
              <a:latin typeface="Arial"/>
            </a:endParaRPr>
          </a:p>
          <a:p>
            <a:pPr>
              <a:lnSpc>
                <a:spcPct val="100000"/>
              </a:lnSpc>
              <a:buNone/>
            </a:pPr>
            <a:endParaRPr b="0" lang="fr-CH" sz="1400" spc="-1" strike="noStrike">
              <a:latin typeface="Arial"/>
            </a:endParaRPr>
          </a:p>
          <a:p>
            <a:pPr>
              <a:lnSpc>
                <a:spcPct val="100000"/>
              </a:lnSpc>
              <a:buNone/>
            </a:pPr>
            <a:r>
              <a:rPr b="1" lang="en-US" sz="1400" spc="-1" strike="noStrike">
                <a:solidFill>
                  <a:srgbClr val="000000"/>
                </a:solidFill>
                <a:latin typeface="Calibri"/>
                <a:ea typeface="DejaVu Sans"/>
              </a:rPr>
              <a:t>MPI defines 4 levels of thread safety:</a:t>
            </a:r>
            <a:endParaRPr b="0" lang="fr-CH" sz="1400" spc="-1" strike="noStrike">
              <a:latin typeface="Arial"/>
            </a:endParaRPr>
          </a:p>
          <a:p>
            <a:pPr>
              <a:lnSpc>
                <a:spcPct val="100000"/>
              </a:lnSpc>
              <a:buNone/>
            </a:pPr>
            <a:endParaRPr b="0" lang="fr-CH" sz="1400" spc="-1" strike="noStrike">
              <a:latin typeface="Arial"/>
            </a:endParaRPr>
          </a:p>
          <a:p>
            <a:pPr marL="216000" indent="-216000">
              <a:lnSpc>
                <a:spcPct val="100000"/>
              </a:lnSpc>
              <a:buClr>
                <a:srgbClr val="000000"/>
              </a:buClr>
              <a:buFont typeface="Wingdings" charset="2"/>
              <a:buChar char=""/>
            </a:pPr>
            <a:r>
              <a:rPr b="1" lang="fr-CH" sz="1400" spc="-1" strike="noStrike">
                <a:solidFill>
                  <a:srgbClr val="000000"/>
                </a:solidFill>
                <a:latin typeface="Calibri"/>
                <a:ea typeface="DejaVu Sans"/>
              </a:rPr>
              <a:t>MPI_THREAD_SINGLE </a:t>
            </a:r>
            <a:r>
              <a:rPr b="0" lang="fr-CH" sz="1400" spc="-1" strike="noStrike">
                <a:solidFill>
                  <a:srgbClr val="000000"/>
                </a:solidFill>
                <a:latin typeface="Calibri"/>
                <a:ea typeface="DejaVu Sans"/>
              </a:rPr>
              <a:t>: </a:t>
            </a:r>
            <a:r>
              <a:rPr b="0" lang="en-US" sz="1400" spc="-1" strike="noStrike">
                <a:solidFill>
                  <a:srgbClr val="000000"/>
                </a:solidFill>
                <a:latin typeface="Calibri"/>
                <a:ea typeface="DejaVu Sans"/>
              </a:rPr>
              <a:t>One</a:t>
            </a:r>
            <a:r>
              <a:rPr b="0" lang="fr-CH" sz="1400" spc="-1" strike="noStrike">
                <a:solidFill>
                  <a:srgbClr val="000000"/>
                </a:solidFill>
                <a:latin typeface="Calibri"/>
                <a:ea typeface="DejaVu Sans"/>
              </a:rPr>
              <a:t> thread </a:t>
            </a:r>
            <a:r>
              <a:rPr b="0" lang="en-US" sz="1400" spc="-1" strike="noStrike">
                <a:solidFill>
                  <a:srgbClr val="000000"/>
                </a:solidFill>
                <a:latin typeface="Calibri"/>
                <a:ea typeface="DejaVu Sans"/>
              </a:rPr>
              <a:t>exists</a:t>
            </a:r>
            <a:r>
              <a:rPr b="0" lang="fr-CH" sz="1400" spc="-1" strike="noStrike">
                <a:solidFill>
                  <a:srgbClr val="000000"/>
                </a:solidFill>
                <a:latin typeface="Calibri"/>
                <a:ea typeface="DejaVu Sans"/>
              </a:rPr>
              <a:t> in </a:t>
            </a:r>
            <a:r>
              <a:rPr b="0" lang="en-US" sz="1400" spc="-1" strike="noStrike">
                <a:solidFill>
                  <a:srgbClr val="000000"/>
                </a:solidFill>
                <a:latin typeface="Calibri"/>
                <a:ea typeface="DejaVu Sans"/>
              </a:rPr>
              <a:t>program</a:t>
            </a:r>
            <a:endParaRPr b="0" lang="fr-CH" sz="1400" spc="-1" strike="noStrike">
              <a:latin typeface="Arial"/>
            </a:endParaRPr>
          </a:p>
          <a:p>
            <a:pPr>
              <a:lnSpc>
                <a:spcPct val="100000"/>
              </a:lnSpc>
              <a:buNone/>
            </a:pPr>
            <a:endParaRPr b="0" lang="fr-CH" sz="1400" spc="-1" strike="noStrike">
              <a:latin typeface="Arial"/>
            </a:endParaRPr>
          </a:p>
          <a:p>
            <a:pPr marL="216000" indent="-216000">
              <a:lnSpc>
                <a:spcPct val="100000"/>
              </a:lnSpc>
              <a:buClr>
                <a:srgbClr val="000000"/>
              </a:buClr>
              <a:buFont typeface="Wingdings" charset="2"/>
              <a:buChar char=""/>
            </a:pPr>
            <a:r>
              <a:rPr b="1" lang="en-US" sz="1400" spc="-1" strike="noStrike">
                <a:solidFill>
                  <a:srgbClr val="000000"/>
                </a:solidFill>
                <a:latin typeface="Calibri"/>
                <a:ea typeface="DejaVu Sans"/>
              </a:rPr>
              <a:t>MPI_THREAD_FUNNELED </a:t>
            </a:r>
            <a:r>
              <a:rPr b="0" lang="en-US" sz="1400" spc="-1" strike="noStrike">
                <a:solidFill>
                  <a:srgbClr val="000000"/>
                </a:solidFill>
                <a:latin typeface="Calibri"/>
                <a:ea typeface="DejaVu Sans"/>
              </a:rPr>
              <a:t>: Multithreaded but only the master thread can make MPI calls Master is one that calls MPI_Init_thread()</a:t>
            </a:r>
            <a:endParaRPr b="0" lang="fr-CH" sz="1400" spc="-1" strike="noStrike">
              <a:latin typeface="Arial"/>
            </a:endParaRPr>
          </a:p>
          <a:p>
            <a:pPr>
              <a:lnSpc>
                <a:spcPct val="100000"/>
              </a:lnSpc>
              <a:buNone/>
            </a:pPr>
            <a:endParaRPr b="0" lang="fr-CH" sz="1400" spc="-1" strike="noStrike">
              <a:latin typeface="Arial"/>
            </a:endParaRPr>
          </a:p>
          <a:p>
            <a:pPr marL="216000" indent="-216000">
              <a:lnSpc>
                <a:spcPct val="100000"/>
              </a:lnSpc>
              <a:buClr>
                <a:srgbClr val="000000"/>
              </a:buClr>
              <a:buFont typeface="Wingdings" charset="2"/>
              <a:buChar char=""/>
            </a:pPr>
            <a:r>
              <a:rPr b="1" lang="fr-CH" sz="1400" spc="-1" strike="noStrike">
                <a:solidFill>
                  <a:srgbClr val="000000"/>
                </a:solidFill>
                <a:latin typeface="Calibri"/>
                <a:ea typeface="DejaVu Sans"/>
              </a:rPr>
              <a:t>MPI_THREAD_SERIALIZED: </a:t>
            </a:r>
            <a:r>
              <a:rPr b="0" lang="fr-CH" sz="1400" spc="-1" strike="noStrike">
                <a:solidFill>
                  <a:srgbClr val="000000"/>
                </a:solidFill>
                <a:latin typeface="Calibri"/>
                <a:ea typeface="DejaVu Sans"/>
              </a:rPr>
              <a:t>Multithreaded, but </a:t>
            </a:r>
            <a:r>
              <a:rPr b="0" lang="en-US" sz="1400" spc="-1" strike="noStrike">
                <a:solidFill>
                  <a:srgbClr val="000000"/>
                </a:solidFill>
                <a:latin typeface="Calibri"/>
                <a:ea typeface="DejaVu Sans"/>
              </a:rPr>
              <a:t>only</a:t>
            </a:r>
            <a:r>
              <a:rPr b="0" lang="fr-CH" sz="1400" spc="-1" strike="noStrike">
                <a:solidFill>
                  <a:srgbClr val="000000"/>
                </a:solidFill>
                <a:latin typeface="Calibri"/>
                <a:ea typeface="DejaVu Sans"/>
              </a:rPr>
              <a:t> one thread can </a:t>
            </a:r>
            <a:r>
              <a:rPr b="0" lang="en-US" sz="1400" spc="-1" strike="noStrike">
                <a:solidFill>
                  <a:srgbClr val="000000"/>
                </a:solidFill>
                <a:latin typeface="Calibri"/>
                <a:ea typeface="DejaVu Sans"/>
              </a:rPr>
              <a:t>make</a:t>
            </a:r>
            <a:r>
              <a:rPr b="0" lang="fr-CH" sz="1400" spc="-1" strike="noStrike">
                <a:solidFill>
                  <a:srgbClr val="000000"/>
                </a:solidFill>
                <a:latin typeface="Calibri"/>
                <a:ea typeface="DejaVu Sans"/>
              </a:rPr>
              <a:t> MPI calls at a time</a:t>
            </a:r>
            <a:endParaRPr b="0" lang="fr-CH" sz="1400" spc="-1" strike="noStrike">
              <a:latin typeface="Arial"/>
            </a:endParaRPr>
          </a:p>
          <a:p>
            <a:pPr>
              <a:lnSpc>
                <a:spcPct val="100000"/>
              </a:lnSpc>
              <a:buNone/>
            </a:pPr>
            <a:endParaRPr b="0" lang="fr-CH" sz="1400" spc="-1" strike="noStrike">
              <a:latin typeface="Arial"/>
            </a:endParaRPr>
          </a:p>
          <a:p>
            <a:pPr marL="216000" indent="-216000">
              <a:lnSpc>
                <a:spcPct val="100000"/>
              </a:lnSpc>
              <a:buClr>
                <a:srgbClr val="000000"/>
              </a:buClr>
              <a:buFont typeface="Wingdings" charset="2"/>
              <a:buChar char=""/>
            </a:pPr>
            <a:r>
              <a:rPr b="1" lang="en-US" sz="1400" spc="-1" strike="noStrike">
                <a:solidFill>
                  <a:srgbClr val="000000"/>
                </a:solidFill>
                <a:latin typeface="Calibri"/>
                <a:ea typeface="DejaVu Sans"/>
              </a:rPr>
              <a:t>MPI_THREAD_MULTIPLE:</a:t>
            </a:r>
            <a:r>
              <a:rPr b="0" lang="en-US" sz="1400" spc="-1" strike="noStrike">
                <a:solidFill>
                  <a:srgbClr val="000000"/>
                </a:solidFill>
                <a:latin typeface="Calibri"/>
                <a:ea typeface="DejaVu Sans"/>
              </a:rPr>
              <a:t> Multithreaded and any thread can make MPI calls at any time. Use MPI_Init_thread instead of MPI_Init if more than single thread</a:t>
            </a:r>
            <a:endParaRPr b="0" lang="fr-CH" sz="1400" spc="-1" strike="noStrike">
              <a:latin typeface="Arial"/>
            </a:endParaRPr>
          </a:p>
          <a:p>
            <a:pPr>
              <a:lnSpc>
                <a:spcPct val="100000"/>
              </a:lnSpc>
              <a:buNone/>
            </a:pPr>
            <a:endParaRPr b="0" lang="fr-CH" sz="18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
          <p:cNvSpPr/>
          <p:nvPr/>
        </p:nvSpPr>
        <p:spPr>
          <a:xfrm>
            <a:off x="1011240" y="1764000"/>
            <a:ext cx="7734240" cy="16603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400" spc="-1" strike="noStrike">
                <a:solidFill>
                  <a:srgbClr val="000000"/>
                </a:solidFill>
                <a:latin typeface="Times New Roman"/>
                <a:ea typeface="DejaVu Sans"/>
              </a:rPr>
              <a:t>Fewer MPI processes for a given amount of cores</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 </a:t>
            </a:r>
            <a:r>
              <a:rPr b="0" lang="fr-CH" sz="1400" spc="-1" strike="noStrike">
                <a:solidFill>
                  <a:srgbClr val="000000"/>
                </a:solidFill>
                <a:latin typeface="Times New Roman"/>
                <a:ea typeface="DejaVu Sans"/>
              </a:rPr>
              <a:t>	</a:t>
            </a:r>
            <a:r>
              <a:rPr b="0" lang="fr-CH"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Improved</a:t>
            </a:r>
            <a:r>
              <a:rPr b="0" lang="fr-CH"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load</a:t>
            </a:r>
            <a:r>
              <a:rPr b="0" lang="fr-CH" sz="1400" spc="-1" strike="noStrike">
                <a:solidFill>
                  <a:srgbClr val="000000"/>
                </a:solidFill>
                <a:latin typeface="Times New Roman"/>
                <a:ea typeface="DejaVu Sans"/>
              </a:rPr>
              <a:t> balance</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 All-to-all communication bottlenecks alleviated</a:t>
            </a:r>
            <a:endParaRPr b="0" lang="fr-CH"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Times New Roman"/>
                <a:ea typeface="DejaVu Sans"/>
              </a:rPr>
              <a:t>Decreased memory consumption if an implementation uses replicated data</a:t>
            </a:r>
            <a:endParaRPr b="0" lang="fr-CH"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Times New Roman"/>
                <a:ea typeface="DejaVu Sans"/>
              </a:rPr>
              <a:t>Additional parallelization levels may be available</a:t>
            </a:r>
            <a:endParaRPr b="0" lang="fr-CH"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Times New Roman"/>
                <a:ea typeface="DejaVu Sans"/>
              </a:rPr>
              <a:t>Possibility for dedicating threads for different tasks</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 e.g. dedicated communication thread or parallel I/O</a:t>
            </a:r>
            <a:endParaRPr b="0" lang="fr-CH"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Times New Roman"/>
                <a:ea typeface="DejaVu Sans"/>
              </a:rPr>
              <a:t>Dynamic parallelization patterns often easier to implement with OpenMP</a:t>
            </a:r>
            <a:endParaRPr b="0" lang="fr-CH" sz="1400" spc="-1" strike="noStrike">
              <a:latin typeface="Arial"/>
            </a:endParaRPr>
          </a:p>
        </p:txBody>
      </p:sp>
      <p:sp>
        <p:nvSpPr>
          <p:cNvPr id="532" name=""/>
          <p:cNvSpPr/>
          <p:nvPr/>
        </p:nvSpPr>
        <p:spPr>
          <a:xfrm>
            <a:off x="4680000" y="4105440"/>
            <a:ext cx="5397480" cy="11120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400" spc="-1" strike="noStrike">
                <a:solidFill>
                  <a:srgbClr val="000000"/>
                </a:solidFill>
                <a:latin typeface="Times New Roman"/>
                <a:ea typeface="DejaVu Sans"/>
              </a:rPr>
              <a:t>Increased overhead from thread creation/destruction</a:t>
            </a:r>
            <a:endParaRPr b="0" lang="fr-CH"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Times New Roman"/>
                <a:ea typeface="DejaVu Sans"/>
              </a:rPr>
              <a:t>More complicated programming</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 Code readability and maintainability issues</a:t>
            </a:r>
            <a:endParaRPr b="0" lang="fr-CH" sz="1400" spc="-1" strike="noStrike">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latin typeface="Times New Roman"/>
                <a:ea typeface="DejaVu Sans"/>
              </a:rPr>
              <a:t>Thread support in MPI and other libraries needs to be considered</a:t>
            </a:r>
            <a:endParaRPr b="0" lang="fr-CH" sz="1400" spc="-1" strike="noStrike">
              <a:latin typeface="Arial"/>
            </a:endParaRPr>
          </a:p>
        </p:txBody>
      </p:sp>
      <p:sp>
        <p:nvSpPr>
          <p:cNvPr id="533" name=""/>
          <p:cNvSpPr/>
          <p:nvPr/>
        </p:nvSpPr>
        <p:spPr>
          <a:xfrm>
            <a:off x="4527000" y="3829320"/>
            <a:ext cx="3282480" cy="344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000000"/>
                </a:solidFill>
                <a:latin typeface="Times New Roman"/>
                <a:ea typeface="DejaVu Sans"/>
              </a:rPr>
              <a:t>Disadvantages of hybridization</a:t>
            </a:r>
            <a:endParaRPr b="0" lang="fr-CH" sz="1400" spc="-1" strike="noStrike">
              <a:latin typeface="Arial"/>
            </a:endParaRPr>
          </a:p>
        </p:txBody>
      </p:sp>
      <p:sp>
        <p:nvSpPr>
          <p:cNvPr id="534" name=""/>
          <p:cNvSpPr/>
          <p:nvPr/>
        </p:nvSpPr>
        <p:spPr>
          <a:xfrm>
            <a:off x="1009080" y="1453320"/>
            <a:ext cx="4640400" cy="344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400" spc="-1" strike="noStrike">
                <a:solidFill>
                  <a:srgbClr val="000000"/>
                </a:solidFill>
                <a:latin typeface="Times New Roman"/>
                <a:ea typeface="DejaVu Sans"/>
              </a:rPr>
              <a:t>Potential advantages of the hybrid approach</a:t>
            </a:r>
            <a:endParaRPr b="0" lang="fr-CH" sz="1400" spc="-1" strike="noStrike">
              <a:latin typeface="Arial"/>
            </a:endParaRPr>
          </a:p>
        </p:txBody>
      </p:sp>
      <p:pic>
        <p:nvPicPr>
          <p:cNvPr id="535" name="" descr=""/>
          <p:cNvPicPr/>
          <p:nvPr/>
        </p:nvPicPr>
        <p:blipFill>
          <a:blip r:embed="rId1"/>
          <a:stretch/>
        </p:blipFill>
        <p:spPr>
          <a:xfrm>
            <a:off x="216000" y="1476000"/>
            <a:ext cx="712440" cy="746280"/>
          </a:xfrm>
          <a:prstGeom prst="rect">
            <a:avLst/>
          </a:prstGeom>
          <a:ln w="0">
            <a:noFill/>
          </a:ln>
        </p:spPr>
      </p:pic>
      <p:pic>
        <p:nvPicPr>
          <p:cNvPr id="536" name="" descr=""/>
          <p:cNvPicPr/>
          <p:nvPr/>
        </p:nvPicPr>
        <p:blipFill>
          <a:blip r:embed="rId2"/>
          <a:stretch/>
        </p:blipFill>
        <p:spPr>
          <a:xfrm>
            <a:off x="3780000" y="3888000"/>
            <a:ext cx="712440" cy="672120"/>
          </a:xfrm>
          <a:prstGeom prst="rect">
            <a:avLst/>
          </a:prstGeom>
          <a:ln w="0">
            <a:noFill/>
          </a:ln>
        </p:spPr>
      </p:pic>
      <p:sp>
        <p:nvSpPr>
          <p:cNvPr id="537" name="PlaceHolder 17"/>
          <p:cNvSpPr/>
          <p:nvPr/>
        </p:nvSpPr>
        <p:spPr>
          <a:xfrm>
            <a:off x="360360" y="225720"/>
            <a:ext cx="9352080" cy="71100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Hybrid Programming</a:t>
            </a:r>
            <a:endParaRPr b="0" lang="fr-CH" sz="27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8" name="" descr=""/>
          <p:cNvPicPr/>
          <p:nvPr/>
        </p:nvPicPr>
        <p:blipFill>
          <a:blip r:embed="rId1"/>
          <a:stretch/>
        </p:blipFill>
        <p:spPr>
          <a:xfrm>
            <a:off x="720000" y="1454760"/>
            <a:ext cx="8285400" cy="3762360"/>
          </a:xfrm>
          <a:prstGeom prst="rect">
            <a:avLst/>
          </a:prstGeom>
          <a:ln w="0">
            <a:noFill/>
          </a:ln>
        </p:spPr>
      </p:pic>
      <p:sp>
        <p:nvSpPr>
          <p:cNvPr id="539" name="PlaceHolder 18"/>
          <p:cNvSpPr/>
          <p:nvPr/>
        </p:nvSpPr>
        <p:spPr>
          <a:xfrm>
            <a:off x="360720" y="225720"/>
            <a:ext cx="9352080" cy="71100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Hybrid Programming: Example</a:t>
            </a:r>
            <a:endParaRPr b="0" lang="fr-CH" sz="27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Hybrid Programming Example</a:t>
            </a:r>
            <a:endParaRPr b="0" lang="fr-CH" sz="2700" spc="-1" strike="noStrike">
              <a:latin typeface="Arial"/>
            </a:endParaRPr>
          </a:p>
        </p:txBody>
      </p:sp>
      <p:pic>
        <p:nvPicPr>
          <p:cNvPr id="541" name="" descr=""/>
          <p:cNvPicPr/>
          <p:nvPr/>
        </p:nvPicPr>
        <p:blipFill>
          <a:blip r:embed="rId1"/>
          <a:stretch/>
        </p:blipFill>
        <p:spPr>
          <a:xfrm>
            <a:off x="15840" y="1264680"/>
            <a:ext cx="5736240" cy="3817440"/>
          </a:xfrm>
          <a:prstGeom prst="rect">
            <a:avLst/>
          </a:prstGeom>
          <a:ln w="10800">
            <a:noFill/>
          </a:ln>
        </p:spPr>
      </p:pic>
      <p:pic>
        <p:nvPicPr>
          <p:cNvPr id="542" name="" descr=""/>
          <p:cNvPicPr/>
          <p:nvPr/>
        </p:nvPicPr>
        <p:blipFill>
          <a:blip r:embed="rId2"/>
          <a:stretch/>
        </p:blipFill>
        <p:spPr>
          <a:xfrm>
            <a:off x="5540040" y="1221120"/>
            <a:ext cx="4388760" cy="4145040"/>
          </a:xfrm>
          <a:prstGeom prst="rect">
            <a:avLst/>
          </a:prstGeom>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Hybrid Programming Example</a:t>
            </a:r>
            <a:endParaRPr b="0" lang="fr-CH" sz="2700" spc="-1" strike="noStrike">
              <a:latin typeface="Arial"/>
            </a:endParaRPr>
          </a:p>
        </p:txBody>
      </p:sp>
      <p:pic>
        <p:nvPicPr>
          <p:cNvPr id="544" name="" descr=""/>
          <p:cNvPicPr/>
          <p:nvPr/>
        </p:nvPicPr>
        <p:blipFill>
          <a:blip r:embed="rId1"/>
          <a:stretch/>
        </p:blipFill>
        <p:spPr>
          <a:xfrm>
            <a:off x="36000" y="1224000"/>
            <a:ext cx="5222160" cy="4132080"/>
          </a:xfrm>
          <a:prstGeom prst="rect">
            <a:avLst/>
          </a:prstGeom>
          <a:ln w="10800">
            <a:noFill/>
          </a:ln>
        </p:spPr>
      </p:pic>
      <p:pic>
        <p:nvPicPr>
          <p:cNvPr id="545" name="" descr=""/>
          <p:cNvPicPr/>
          <p:nvPr/>
        </p:nvPicPr>
        <p:blipFill>
          <a:blip r:embed="rId2"/>
          <a:stretch/>
        </p:blipFill>
        <p:spPr>
          <a:xfrm>
            <a:off x="5565240" y="1285920"/>
            <a:ext cx="4506840" cy="3386160"/>
          </a:xfrm>
          <a:prstGeom prst="rect">
            <a:avLst/>
          </a:prstGeom>
          <a:ln w="1080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6" name="" descr=""/>
          <p:cNvPicPr/>
          <p:nvPr/>
        </p:nvPicPr>
        <p:blipFill>
          <a:blip r:embed="rId1"/>
          <a:stretch/>
        </p:blipFill>
        <p:spPr>
          <a:xfrm>
            <a:off x="7943760" y="4543200"/>
            <a:ext cx="1876320" cy="835560"/>
          </a:xfrm>
          <a:prstGeom prst="rect">
            <a:avLst/>
          </a:prstGeom>
          <a:ln w="10800">
            <a:noFill/>
          </a:ln>
        </p:spPr>
      </p:pic>
      <p:pic>
        <p:nvPicPr>
          <p:cNvPr id="547" name="" descr=""/>
          <p:cNvPicPr/>
          <p:nvPr/>
        </p:nvPicPr>
        <p:blipFill>
          <a:blip r:embed="rId2"/>
          <a:stretch/>
        </p:blipFill>
        <p:spPr>
          <a:xfrm>
            <a:off x="2120400" y="2340000"/>
            <a:ext cx="1473480" cy="1816560"/>
          </a:xfrm>
          <a:prstGeom prst="rect">
            <a:avLst/>
          </a:prstGeom>
          <a:ln w="0">
            <a:noFill/>
          </a:ln>
        </p:spPr>
      </p:pic>
      <p:sp>
        <p:nvSpPr>
          <p:cNvPr id="548" name=""/>
          <p:cNvSpPr/>
          <p:nvPr/>
        </p:nvSpPr>
        <p:spPr>
          <a:xfrm>
            <a:off x="4174560" y="3054960"/>
            <a:ext cx="3199320" cy="35892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5000" bIns="45000" anchor="t">
            <a:noAutofit/>
          </a:bodyPr>
          <a:p>
            <a:pPr>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601200"/>
                <a:tab algn="l" pos="10058400"/>
                <a:tab algn="l" pos="10515600"/>
              </a:tabLst>
            </a:pPr>
            <a:r>
              <a:rPr b="0" lang="en-US" sz="1800" spc="-1" strike="noStrike">
                <a:solidFill>
                  <a:srgbClr val="000000"/>
                </a:solidFill>
                <a:latin typeface="Arial"/>
                <a:ea typeface="源ノ角ゴシック Normal"/>
              </a:rPr>
              <a:t>Thank you for your attention !</a:t>
            </a:r>
            <a:endParaRPr b="0" lang="fr-CH"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MPI: Basic Environment</a:t>
            </a:r>
            <a:endParaRPr b="0" lang="fr-CH" sz="2700" spc="-1" strike="noStrike">
              <a:latin typeface="Arial"/>
            </a:endParaRPr>
          </a:p>
        </p:txBody>
      </p:sp>
      <p:pic>
        <p:nvPicPr>
          <p:cNvPr id="275" name="" descr=""/>
          <p:cNvPicPr/>
          <p:nvPr/>
        </p:nvPicPr>
        <p:blipFill>
          <a:blip r:embed="rId1"/>
          <a:stretch/>
        </p:blipFill>
        <p:spPr>
          <a:xfrm>
            <a:off x="8960760" y="108360"/>
            <a:ext cx="955800" cy="955800"/>
          </a:xfrm>
          <a:prstGeom prst="rect">
            <a:avLst/>
          </a:prstGeom>
          <a:ln w="0">
            <a:noFill/>
          </a:ln>
        </p:spPr>
      </p:pic>
      <p:pic>
        <p:nvPicPr>
          <p:cNvPr id="276" name="" descr=""/>
          <p:cNvPicPr/>
          <p:nvPr/>
        </p:nvPicPr>
        <p:blipFill>
          <a:blip r:embed="rId2"/>
          <a:stretch/>
        </p:blipFill>
        <p:spPr>
          <a:xfrm>
            <a:off x="1773360" y="2170800"/>
            <a:ext cx="6258240" cy="471960"/>
          </a:xfrm>
          <a:prstGeom prst="rect">
            <a:avLst/>
          </a:prstGeom>
          <a:ln w="0">
            <a:noFill/>
          </a:ln>
        </p:spPr>
      </p:pic>
      <p:pic>
        <p:nvPicPr>
          <p:cNvPr id="277" name="" descr=""/>
          <p:cNvPicPr/>
          <p:nvPr/>
        </p:nvPicPr>
        <p:blipFill>
          <a:blip r:embed="rId3"/>
          <a:stretch/>
        </p:blipFill>
        <p:spPr>
          <a:xfrm>
            <a:off x="1800000" y="3780000"/>
            <a:ext cx="6258240" cy="478800"/>
          </a:xfrm>
          <a:prstGeom prst="rect">
            <a:avLst/>
          </a:prstGeom>
          <a:ln w="0">
            <a:noFill/>
          </a:ln>
        </p:spPr>
      </p:pic>
      <p:sp>
        <p:nvSpPr>
          <p:cNvPr id="278" name=""/>
          <p:cNvSpPr/>
          <p:nvPr/>
        </p:nvSpPr>
        <p:spPr>
          <a:xfrm>
            <a:off x="1823760" y="2608200"/>
            <a:ext cx="5437800" cy="1109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Times New Roman"/>
                <a:ea typeface="DejaVu Sans"/>
              </a:rPr>
              <a:t>Initializes</a:t>
            </a:r>
            <a:r>
              <a:rPr b="0" lang="fr-CH" sz="1400" spc="-1" strike="noStrike">
                <a:solidFill>
                  <a:srgbClr val="000000"/>
                </a:solidFill>
                <a:latin typeface="Times New Roman"/>
                <a:ea typeface="DejaVu Sans"/>
              </a:rPr>
              <a:t> MPI envir</a:t>
            </a:r>
            <a:r>
              <a:rPr b="0" lang="en-US" sz="1400" spc="-1" strike="noStrike">
                <a:solidFill>
                  <a:srgbClr val="000000"/>
                </a:solidFill>
                <a:latin typeface="Times New Roman"/>
                <a:ea typeface="DejaVu Sans"/>
              </a:rPr>
              <a:t>onment</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Must be called in every MPI program</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Must be first MPI call</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Can be used to pass command line arguments to all</a:t>
            </a:r>
            <a:endParaRPr b="0" lang="fr-CH" sz="1400" spc="-1" strike="noStrike">
              <a:latin typeface="Arial"/>
            </a:endParaRPr>
          </a:p>
        </p:txBody>
      </p:sp>
      <p:sp>
        <p:nvSpPr>
          <p:cNvPr id="279" name=""/>
          <p:cNvSpPr/>
          <p:nvPr/>
        </p:nvSpPr>
        <p:spPr>
          <a:xfrm>
            <a:off x="1872000" y="4221360"/>
            <a:ext cx="3080160" cy="597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Times New Roman"/>
                <a:ea typeface="DejaVu Sans"/>
              </a:rPr>
              <a:t>Terminates</a:t>
            </a:r>
            <a:r>
              <a:rPr b="0" lang="fr-CH" sz="1400" spc="-1" strike="noStrike">
                <a:solidFill>
                  <a:srgbClr val="000000"/>
                </a:solidFill>
                <a:latin typeface="Times New Roman"/>
                <a:ea typeface="DejaVu Sans"/>
              </a:rPr>
              <a:t> MPI </a:t>
            </a:r>
            <a:r>
              <a:rPr b="0" lang="en-US" sz="1400" spc="-1" strike="noStrike">
                <a:solidFill>
                  <a:srgbClr val="000000"/>
                </a:solidFill>
                <a:latin typeface="Times New Roman"/>
                <a:ea typeface="DejaVu Sans"/>
              </a:rPr>
              <a:t>environment</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Last</a:t>
            </a:r>
            <a:r>
              <a:rPr b="0" lang="fr-CH" sz="1400" spc="-1" strike="noStrike">
                <a:solidFill>
                  <a:srgbClr val="000000"/>
                </a:solidFill>
                <a:latin typeface="Times New Roman"/>
                <a:ea typeface="DejaVu Sans"/>
              </a:rPr>
              <a:t> MPI </a:t>
            </a:r>
            <a:r>
              <a:rPr b="0" lang="en-US" sz="1400" spc="-1" strike="noStrike">
                <a:solidFill>
                  <a:srgbClr val="000000"/>
                </a:solidFill>
                <a:latin typeface="Times New Roman"/>
                <a:ea typeface="DejaVu Sans"/>
              </a:rPr>
              <a:t>function</a:t>
            </a:r>
            <a:r>
              <a:rPr b="0" lang="fr-CH" sz="1400" spc="-1" strike="noStrike">
                <a:solidFill>
                  <a:srgbClr val="000000"/>
                </a:solidFill>
                <a:latin typeface="Times New Roman"/>
                <a:ea typeface="DejaVu Sans"/>
              </a:rPr>
              <a:t> </a:t>
            </a:r>
            <a:r>
              <a:rPr b="0" lang="en-US" sz="1400" spc="-1" strike="noStrike">
                <a:solidFill>
                  <a:srgbClr val="000000"/>
                </a:solidFill>
                <a:latin typeface="Times New Roman"/>
                <a:ea typeface="DejaVu Sans"/>
              </a:rPr>
              <a:t>call</a:t>
            </a:r>
            <a:endParaRPr b="0" lang="fr-CH" sz="1400" spc="-1" strike="noStrike">
              <a:latin typeface="Arial"/>
            </a:endParaRPr>
          </a:p>
        </p:txBody>
      </p:sp>
      <p:sp>
        <p:nvSpPr>
          <p:cNvPr id="280" name=""/>
          <p:cNvSpPr/>
          <p:nvPr/>
        </p:nvSpPr>
        <p:spPr>
          <a:xfrm>
            <a:off x="1452240" y="1548000"/>
            <a:ext cx="7547400" cy="346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600" spc="-1" strike="noStrike">
                <a:latin typeface="Times New Roman"/>
              </a:rPr>
              <a:t>MPI programs start with a function call which initializes the message passing library.</a:t>
            </a:r>
            <a:r>
              <a:rPr b="0" lang="en-US" sz="1800" spc="-1" strike="noStrike">
                <a:latin typeface="Arial"/>
              </a:rPr>
              <a:t> </a:t>
            </a:r>
            <a:endParaRPr b="0" lang="fr-CH"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title"/>
          </p:nvPr>
        </p:nvSpPr>
        <p:spPr>
          <a:xfrm>
            <a:off x="360000" y="225720"/>
            <a:ext cx="9352080" cy="711000"/>
          </a:xfrm>
          <a:prstGeom prst="rect">
            <a:avLst/>
          </a:prstGeom>
          <a:noFill/>
          <a:ln w="0">
            <a:noFill/>
          </a:ln>
        </p:spPr>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rPr>
              <a:t>MPI: Basic Environment</a:t>
            </a:r>
            <a:endParaRPr b="0" lang="fr-CH" sz="2700" spc="-1" strike="noStrike">
              <a:latin typeface="Arial"/>
            </a:endParaRPr>
          </a:p>
        </p:txBody>
      </p:sp>
      <p:pic>
        <p:nvPicPr>
          <p:cNvPr id="282" name="" descr=""/>
          <p:cNvPicPr/>
          <p:nvPr/>
        </p:nvPicPr>
        <p:blipFill>
          <a:blip r:embed="rId1"/>
          <a:stretch/>
        </p:blipFill>
        <p:spPr>
          <a:xfrm>
            <a:off x="8960760" y="108360"/>
            <a:ext cx="955800" cy="955800"/>
          </a:xfrm>
          <a:prstGeom prst="rect">
            <a:avLst/>
          </a:prstGeom>
          <a:ln w="0">
            <a:noFill/>
          </a:ln>
        </p:spPr>
      </p:pic>
      <p:pic>
        <p:nvPicPr>
          <p:cNvPr id="283" name="" descr=""/>
          <p:cNvPicPr/>
          <p:nvPr/>
        </p:nvPicPr>
        <p:blipFill>
          <a:blip r:embed="rId2"/>
          <a:stretch/>
        </p:blipFill>
        <p:spPr>
          <a:xfrm>
            <a:off x="1585440" y="1316880"/>
            <a:ext cx="6634080" cy="451440"/>
          </a:xfrm>
          <a:prstGeom prst="rect">
            <a:avLst/>
          </a:prstGeom>
          <a:ln w="0">
            <a:noFill/>
          </a:ln>
        </p:spPr>
      </p:pic>
      <p:pic>
        <p:nvPicPr>
          <p:cNvPr id="284" name="" descr=""/>
          <p:cNvPicPr/>
          <p:nvPr/>
        </p:nvPicPr>
        <p:blipFill>
          <a:blip r:embed="rId3"/>
          <a:stretch/>
        </p:blipFill>
        <p:spPr>
          <a:xfrm>
            <a:off x="1592640" y="2857680"/>
            <a:ext cx="6619680" cy="465840"/>
          </a:xfrm>
          <a:prstGeom prst="rect">
            <a:avLst/>
          </a:prstGeom>
          <a:ln w="0">
            <a:noFill/>
          </a:ln>
        </p:spPr>
      </p:pic>
      <p:pic>
        <p:nvPicPr>
          <p:cNvPr id="285" name="" descr=""/>
          <p:cNvPicPr/>
          <p:nvPr/>
        </p:nvPicPr>
        <p:blipFill>
          <a:blip r:embed="rId4"/>
          <a:stretch/>
        </p:blipFill>
        <p:spPr>
          <a:xfrm>
            <a:off x="1568160" y="4104000"/>
            <a:ext cx="6706440" cy="1002960"/>
          </a:xfrm>
          <a:prstGeom prst="rect">
            <a:avLst/>
          </a:prstGeom>
          <a:ln w="0">
            <a:noFill/>
          </a:ln>
        </p:spPr>
      </p:pic>
      <p:sp>
        <p:nvSpPr>
          <p:cNvPr id="286" name=""/>
          <p:cNvSpPr/>
          <p:nvPr/>
        </p:nvSpPr>
        <p:spPr>
          <a:xfrm>
            <a:off x="1620000" y="1800000"/>
            <a:ext cx="4931640" cy="1109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400" spc="-1" strike="noStrike">
                <a:solidFill>
                  <a:srgbClr val="000000"/>
                </a:solidFill>
                <a:latin typeface="Times New Roman"/>
                <a:ea typeface="DejaVu Sans"/>
              </a:rPr>
              <a:t>Returns the rank of the calling MPI process</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Within the communicator, comm</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MPI_COMM_WORLD is set </a:t>
            </a:r>
            <a:r>
              <a:rPr b="0" lang="en-US" sz="1400" spc="-1" strike="noStrike">
                <a:solidFill>
                  <a:srgbClr val="000000"/>
                </a:solidFill>
                <a:latin typeface="Times New Roman"/>
                <a:ea typeface="DejaVu Sans"/>
              </a:rPr>
              <a:t>during</a:t>
            </a:r>
            <a:r>
              <a:rPr b="0" lang="fr-CH" sz="1400" spc="-1" strike="noStrike">
                <a:solidFill>
                  <a:srgbClr val="000000"/>
                </a:solidFill>
                <a:latin typeface="Times New Roman"/>
                <a:ea typeface="DejaVu Sans"/>
              </a:rPr>
              <a:t> Init(...)</a:t>
            </a:r>
            <a:endParaRPr b="0" lang="fr-CH" sz="1400" spc="-1" strike="noStrike">
              <a:latin typeface="Arial"/>
            </a:endParaRPr>
          </a:p>
          <a:p>
            <a:pPr>
              <a:lnSpc>
                <a:spcPct val="100000"/>
              </a:lnSpc>
              <a:buNone/>
            </a:pPr>
            <a:r>
              <a:rPr b="0" lang="en-US" sz="1400" spc="-1" strike="noStrike">
                <a:solidFill>
                  <a:srgbClr val="000000"/>
                </a:solidFill>
                <a:latin typeface="Times New Roman"/>
                <a:ea typeface="DejaVu Sans"/>
              </a:rPr>
              <a:t>Other communicators can be created if needed</a:t>
            </a:r>
            <a:endParaRPr b="0" lang="fr-CH" sz="1400" spc="-1" strike="noStrike">
              <a:latin typeface="Arial"/>
            </a:endParaRPr>
          </a:p>
        </p:txBody>
      </p:sp>
      <p:sp>
        <p:nvSpPr>
          <p:cNvPr id="287" name=""/>
          <p:cNvSpPr/>
          <p:nvPr/>
        </p:nvSpPr>
        <p:spPr>
          <a:xfrm>
            <a:off x="1656000" y="3357360"/>
            <a:ext cx="4044600" cy="597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400" spc="-1" strike="noStrike">
                <a:solidFill>
                  <a:srgbClr val="000000"/>
                </a:solidFill>
                <a:latin typeface="Times New Roman"/>
                <a:ea typeface="DejaVu Sans"/>
              </a:rPr>
              <a:t>Returns the total </a:t>
            </a:r>
            <a:r>
              <a:rPr b="0" lang="en-US" sz="1400" spc="-1" strike="noStrike">
                <a:solidFill>
                  <a:srgbClr val="000000"/>
                </a:solidFill>
                <a:latin typeface="Times New Roman"/>
                <a:ea typeface="DejaVu Sans"/>
              </a:rPr>
              <a:t>number</a:t>
            </a:r>
            <a:r>
              <a:rPr b="0" lang="fr-CH" sz="1400" spc="-1" strike="noStrike">
                <a:solidFill>
                  <a:srgbClr val="000000"/>
                </a:solidFill>
                <a:latin typeface="Times New Roman"/>
                <a:ea typeface="DejaVu Sans"/>
              </a:rPr>
              <a:t> of processes</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Within the </a:t>
            </a:r>
            <a:r>
              <a:rPr b="0" lang="en-US" sz="1400" spc="-1" strike="noStrike">
                <a:solidFill>
                  <a:srgbClr val="000000"/>
                </a:solidFill>
                <a:latin typeface="Times New Roman"/>
                <a:ea typeface="DejaVu Sans"/>
              </a:rPr>
              <a:t>communicator</a:t>
            </a:r>
            <a:r>
              <a:rPr b="0" lang="fr-CH" sz="1400" spc="-1" strike="noStrike">
                <a:solidFill>
                  <a:srgbClr val="000000"/>
                </a:solidFill>
                <a:latin typeface="Times New Roman"/>
                <a:ea typeface="DejaVu Sans"/>
              </a:rPr>
              <a:t>, comm</a:t>
            </a:r>
            <a:endParaRPr b="0" lang="fr-CH" sz="1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33"/>
          <p:cNvSpPr/>
          <p:nvPr/>
        </p:nvSpPr>
        <p:spPr>
          <a:xfrm>
            <a:off x="349920" y="225720"/>
            <a:ext cx="9352080" cy="71100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US" sz="2700" spc="-1" strike="noStrike">
                <a:solidFill>
                  <a:srgbClr val="ffffff"/>
                </a:solidFill>
                <a:latin typeface="Source Sans Pro Black"/>
                <a:ea typeface="DejaVu Sans"/>
              </a:rPr>
              <a:t>MPI: Point-to-Point Communication</a:t>
            </a:r>
            <a:endParaRPr b="0" lang="fr-CH" sz="2700" spc="-1" strike="noStrike">
              <a:latin typeface="Arial"/>
            </a:endParaRPr>
          </a:p>
        </p:txBody>
      </p:sp>
      <p:pic>
        <p:nvPicPr>
          <p:cNvPr id="289" name="" descr=""/>
          <p:cNvPicPr/>
          <p:nvPr/>
        </p:nvPicPr>
        <p:blipFill>
          <a:blip r:embed="rId1"/>
          <a:stretch/>
        </p:blipFill>
        <p:spPr>
          <a:xfrm>
            <a:off x="8960760" y="108360"/>
            <a:ext cx="955800" cy="955800"/>
          </a:xfrm>
          <a:prstGeom prst="rect">
            <a:avLst/>
          </a:prstGeom>
          <a:ln w="0">
            <a:noFill/>
          </a:ln>
        </p:spPr>
      </p:pic>
      <p:pic>
        <p:nvPicPr>
          <p:cNvPr id="290" name="" descr=""/>
          <p:cNvPicPr/>
          <p:nvPr/>
        </p:nvPicPr>
        <p:blipFill>
          <a:blip r:embed="rId2"/>
          <a:stretch/>
        </p:blipFill>
        <p:spPr>
          <a:xfrm>
            <a:off x="120960" y="1458000"/>
            <a:ext cx="6173640" cy="417960"/>
          </a:xfrm>
          <a:prstGeom prst="rect">
            <a:avLst/>
          </a:prstGeom>
          <a:ln w="0">
            <a:noFill/>
          </a:ln>
        </p:spPr>
      </p:pic>
      <p:pic>
        <p:nvPicPr>
          <p:cNvPr id="291" name="" descr=""/>
          <p:cNvPicPr/>
          <p:nvPr/>
        </p:nvPicPr>
        <p:blipFill>
          <a:blip r:embed="rId3"/>
          <a:stretch/>
        </p:blipFill>
        <p:spPr>
          <a:xfrm>
            <a:off x="538920" y="2736000"/>
            <a:ext cx="6583680" cy="431280"/>
          </a:xfrm>
          <a:prstGeom prst="rect">
            <a:avLst/>
          </a:prstGeom>
          <a:ln w="0">
            <a:noFill/>
          </a:ln>
        </p:spPr>
      </p:pic>
      <p:pic>
        <p:nvPicPr>
          <p:cNvPr id="292" name="" descr=""/>
          <p:cNvPicPr/>
          <p:nvPr/>
        </p:nvPicPr>
        <p:blipFill>
          <a:blip r:embed="rId4"/>
          <a:stretch/>
        </p:blipFill>
        <p:spPr>
          <a:xfrm>
            <a:off x="1483200" y="4065840"/>
            <a:ext cx="2327400" cy="464760"/>
          </a:xfrm>
          <a:prstGeom prst="rect">
            <a:avLst/>
          </a:prstGeom>
          <a:ln w="0">
            <a:noFill/>
          </a:ln>
        </p:spPr>
      </p:pic>
      <p:pic>
        <p:nvPicPr>
          <p:cNvPr id="293" name="" descr=""/>
          <p:cNvPicPr/>
          <p:nvPr/>
        </p:nvPicPr>
        <p:blipFill>
          <a:blip r:embed="rId5"/>
          <a:stretch/>
        </p:blipFill>
        <p:spPr>
          <a:xfrm>
            <a:off x="7376400" y="1726920"/>
            <a:ext cx="2590200" cy="3055680"/>
          </a:xfrm>
          <a:prstGeom prst="rect">
            <a:avLst/>
          </a:prstGeom>
          <a:ln w="0">
            <a:noFill/>
          </a:ln>
        </p:spPr>
      </p:pic>
      <p:sp>
        <p:nvSpPr>
          <p:cNvPr id="294" name=""/>
          <p:cNvSpPr/>
          <p:nvPr/>
        </p:nvSpPr>
        <p:spPr>
          <a:xfrm>
            <a:off x="187920" y="1881360"/>
            <a:ext cx="5347800" cy="597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400" spc="-1" strike="noStrike">
                <a:solidFill>
                  <a:srgbClr val="000000"/>
                </a:solidFill>
                <a:latin typeface="Times New Roman"/>
                <a:ea typeface="DejaVu Sans"/>
              </a:rPr>
              <a:t>Send a message</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Returns only after buffer is free for reuse </a:t>
            </a:r>
            <a:endParaRPr b="0" lang="fr-CH" sz="1400" spc="-1" strike="noStrike">
              <a:latin typeface="Arial"/>
            </a:endParaRPr>
          </a:p>
          <a:p>
            <a:pPr>
              <a:lnSpc>
                <a:spcPct val="100000"/>
              </a:lnSpc>
              <a:buNone/>
            </a:pPr>
            <a:r>
              <a:rPr b="1" i="1" lang="fr-CH" sz="1400" spc="-1" strike="noStrike">
                <a:solidFill>
                  <a:srgbClr val="c9211e"/>
                </a:solidFill>
                <a:latin typeface="Times New Roman"/>
                <a:ea typeface="DejaVu Sans"/>
              </a:rPr>
              <a:t>Blocking</a:t>
            </a:r>
            <a:endParaRPr b="0" lang="fr-CH" sz="1400" spc="-1" strike="noStrike">
              <a:latin typeface="Arial"/>
            </a:endParaRPr>
          </a:p>
        </p:txBody>
      </p:sp>
      <p:sp>
        <p:nvSpPr>
          <p:cNvPr id="295" name=""/>
          <p:cNvSpPr/>
          <p:nvPr/>
        </p:nvSpPr>
        <p:spPr>
          <a:xfrm>
            <a:off x="601200" y="3172680"/>
            <a:ext cx="3965400" cy="67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400" spc="-1" strike="noStrike">
                <a:solidFill>
                  <a:srgbClr val="000000"/>
                </a:solidFill>
                <a:latin typeface="Times New Roman"/>
                <a:ea typeface="DejaVu Sans"/>
              </a:rPr>
              <a:t>Received a message</a:t>
            </a:r>
            <a:endParaRPr b="0" lang="fr-CH" sz="1400" spc="-1" strike="noStrike">
              <a:latin typeface="Arial"/>
            </a:endParaRPr>
          </a:p>
          <a:p>
            <a:pPr>
              <a:lnSpc>
                <a:spcPct val="100000"/>
              </a:lnSpc>
              <a:buNone/>
            </a:pPr>
            <a:r>
              <a:rPr b="0" lang="fr-CH" sz="1400" spc="-1" strike="noStrike">
                <a:solidFill>
                  <a:srgbClr val="000000"/>
                </a:solidFill>
                <a:latin typeface="Times New Roman"/>
                <a:ea typeface="DejaVu Sans"/>
              </a:rPr>
              <a:t>Returns only when the data is avaible</a:t>
            </a:r>
            <a:endParaRPr b="0" lang="fr-CH" sz="1400" spc="-1" strike="noStrike">
              <a:latin typeface="Arial"/>
            </a:endParaRPr>
          </a:p>
          <a:p>
            <a:pPr>
              <a:lnSpc>
                <a:spcPct val="100000"/>
              </a:lnSpc>
              <a:buNone/>
            </a:pPr>
            <a:r>
              <a:rPr b="1" i="1" lang="fr-CH" sz="1400" spc="-1" strike="noStrike">
                <a:solidFill>
                  <a:srgbClr val="c9211e"/>
                </a:solidFill>
                <a:latin typeface="Times New Roman"/>
                <a:ea typeface="DejaVu Sans"/>
              </a:rPr>
              <a:t>Blocking</a:t>
            </a:r>
            <a:endParaRPr b="0" lang="fr-CH" sz="1400" spc="-1" strike="noStrike">
              <a:latin typeface="Arial"/>
            </a:endParaRPr>
          </a:p>
        </p:txBody>
      </p:sp>
      <p:sp>
        <p:nvSpPr>
          <p:cNvPr id="296" name=""/>
          <p:cNvSpPr/>
          <p:nvPr/>
        </p:nvSpPr>
        <p:spPr>
          <a:xfrm>
            <a:off x="1511280" y="4536000"/>
            <a:ext cx="2659320" cy="597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CH" sz="1400" spc="-1" strike="noStrike">
                <a:solidFill>
                  <a:srgbClr val="000000"/>
                </a:solidFill>
                <a:latin typeface="Times New Roman"/>
                <a:ea typeface="DejaVu Sans"/>
              </a:rPr>
              <a:t>Two way communication</a:t>
            </a:r>
            <a:endParaRPr b="0" lang="fr-CH" sz="1400" spc="-1" strike="noStrike">
              <a:latin typeface="Arial"/>
            </a:endParaRPr>
          </a:p>
          <a:p>
            <a:pPr>
              <a:lnSpc>
                <a:spcPct val="100000"/>
              </a:lnSpc>
              <a:buNone/>
            </a:pPr>
            <a:r>
              <a:rPr b="1" i="1" lang="fr-CH" sz="1400" spc="-1" strike="noStrike">
                <a:solidFill>
                  <a:srgbClr val="c9211e"/>
                </a:solidFill>
                <a:latin typeface="Times New Roman"/>
                <a:ea typeface="DejaVu Sans"/>
              </a:rPr>
              <a:t>Blocking</a:t>
            </a:r>
            <a:endParaRPr b="0" lang="fr-CH" sz="14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1489</TotalTime>
  <Application>LibreOffice/7.3.3.2$Windows_X86_64 LibreOffice_project/d1d0ea68f081ee2800a922cac8f79445e4603348</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2023-07-07T10:09:38Z</dcterms:created>
  <dc:creator/>
  <dc:description/>
  <dc:language>fr-FR</dc:language>
  <cp:lastModifiedBy/>
  <dcterms:modified xsi:type="dcterms:W3CDTF">2023-09-03T13:41:51Z</dcterms:modified>
  <cp:revision>228</cp:revision>
  <dc:subject/>
  <dc:title>Midnightblue</dc:title>
</cp:coreProperties>
</file>

<file path=docProps/custom.xml><?xml version="1.0" encoding="utf-8"?>
<Properties xmlns="http://schemas.openxmlformats.org/officeDocument/2006/custom-properties" xmlns:vt="http://schemas.openxmlformats.org/officeDocument/2006/docPropsVTypes"/>
</file>